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9.xml" ContentType="application/vnd.openxmlformats-officedocument.presentationml.tags+xml"/>
  <Override PartName="/ppt/notesSlides/notesSlide1.xml" ContentType="application/vnd.openxmlformats-officedocument.presentationml.notesSlide+xml"/>
  <Override PartName="/ppt/tags/tag10.xml" ContentType="application/vnd.openxmlformats-officedocument.presentationml.tags+xml"/>
  <Override PartName="/ppt/notesSlides/notesSlide2.xml" ContentType="application/vnd.openxmlformats-officedocument.presentationml.notesSlide+xml"/>
  <Override PartName="/ppt/tags/tag11.xml" ContentType="application/vnd.openxmlformats-officedocument.presentationml.tags+xml"/>
  <Override PartName="/ppt/notesSlides/notesSlide3.xml" ContentType="application/vnd.openxmlformats-officedocument.presentationml.notesSlide+xml"/>
  <Override PartName="/ppt/tags/tag12.xml" ContentType="application/vnd.openxmlformats-officedocument.presentationml.tags+xml"/>
  <Override PartName="/ppt/notesSlides/notesSlide4.xml" ContentType="application/vnd.openxmlformats-officedocument.presentationml.notesSlide+xml"/>
  <Override PartName="/ppt/tags/tag13.xml" ContentType="application/vnd.openxmlformats-officedocument.presentationml.tags+xml"/>
  <Override PartName="/ppt/notesSlides/notesSlide5.xml" ContentType="application/vnd.openxmlformats-officedocument.presentationml.notesSlide+xml"/>
  <Override PartName="/ppt/tags/tag14.xml" ContentType="application/vnd.openxmlformats-officedocument.presentationml.tags+xml"/>
  <Override PartName="/ppt/notesSlides/notesSlide6.xml" ContentType="application/vnd.openxmlformats-officedocument.presentationml.notesSlide+xml"/>
  <Override PartName="/ppt/tags/tag15.xml" ContentType="application/vnd.openxmlformats-officedocument.presentationml.tags+xml"/>
  <Override PartName="/ppt/notesSlides/notesSlide7.xml" ContentType="application/vnd.openxmlformats-officedocument.presentationml.notesSlide+xml"/>
  <Override PartName="/ppt/tags/tag16.xml" ContentType="application/vnd.openxmlformats-officedocument.presentationml.tags+xml"/>
  <Override PartName="/ppt/notesSlides/notesSlide8.xml" ContentType="application/vnd.openxmlformats-officedocument.presentationml.notesSlide+xml"/>
  <Override PartName="/ppt/tags/tag17.xml" ContentType="application/vnd.openxmlformats-officedocument.presentationml.tags+xml"/>
  <Override PartName="/ppt/notesSlides/notesSlide9.xml" ContentType="application/vnd.openxmlformats-officedocument.presentationml.notesSlide+xml"/>
  <Override PartName="/ppt/tags/tag18.xml" ContentType="application/vnd.openxmlformats-officedocument.presentationml.tags+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9.xml" ContentType="application/vnd.openxmlformats-officedocument.presentationml.tags+xml"/>
  <Override PartName="/ppt/notesSlides/notesSlide11.xml" ContentType="application/vnd.openxmlformats-officedocument.presentationml.notesSlide+xml"/>
  <Override PartName="/ppt/tags/tag20.xml" ContentType="application/vnd.openxmlformats-officedocument.presentationml.tags+xml"/>
  <Override PartName="/ppt/notesSlides/notesSlide12.xml" ContentType="application/vnd.openxmlformats-officedocument.presentationml.notesSlide+xml"/>
  <Override PartName="/ppt/tags/tag21.xml" ContentType="application/vnd.openxmlformats-officedocument.presentationml.tags+xml"/>
  <Override PartName="/ppt/notesSlides/notesSlide13.xml" ContentType="application/vnd.openxmlformats-officedocument.presentationml.notesSlide+xml"/>
  <Override PartName="/ppt/tags/tag22.xml" ContentType="application/vnd.openxmlformats-officedocument.presentationml.tags+xml"/>
  <Override PartName="/ppt/notesSlides/notesSlide14.xml" ContentType="application/vnd.openxmlformats-officedocument.presentationml.notesSlide+xml"/>
  <Override PartName="/ppt/tags/tag23.xml" ContentType="application/vnd.openxmlformats-officedocument.presentationml.tags+xml"/>
  <Override PartName="/ppt/notesSlides/notesSlide15.xml" ContentType="application/vnd.openxmlformats-officedocument.presentationml.notesSlide+xml"/>
  <Override PartName="/ppt/tags/tag24.xml" ContentType="application/vnd.openxmlformats-officedocument.presentationml.tags+xml"/>
  <Override PartName="/ppt/notesSlides/notesSlide16.xml" ContentType="application/vnd.openxmlformats-officedocument.presentationml.notesSlide+xml"/>
  <Override PartName="/ppt/tags/tag25.xml" ContentType="application/vnd.openxmlformats-officedocument.presentationml.tags+xml"/>
  <Override PartName="/ppt/notesSlides/notesSlide17.xml" ContentType="application/vnd.openxmlformats-officedocument.presentationml.notesSlide+xml"/>
  <Override PartName="/ppt/tags/tag26.xml" ContentType="application/vnd.openxmlformats-officedocument.presentationml.tags+xml"/>
  <Override PartName="/ppt/notesSlides/notesSlide18.xml" ContentType="application/vnd.openxmlformats-officedocument.presentationml.notesSlide+xml"/>
  <Override PartName="/ppt/tags/tag27.xml" ContentType="application/vnd.openxmlformats-officedocument.presentationml.tags+xml"/>
  <Override PartName="/ppt/notesSlides/notesSlide19.xml" ContentType="application/vnd.openxmlformats-officedocument.presentationml.notesSlide+xml"/>
  <Override PartName="/ppt/tags/tag28.xml" ContentType="application/vnd.openxmlformats-officedocument.presentationml.tags+xml"/>
  <Override PartName="/ppt/notesSlides/notesSlide20.xml" ContentType="application/vnd.openxmlformats-officedocument.presentationml.notesSlide+xml"/>
  <Override PartName="/ppt/tags/tag29.xml" ContentType="application/vnd.openxmlformats-officedocument.presentationml.tags+xml"/>
  <Override PartName="/ppt/notesSlides/notesSlide21.xml" ContentType="application/vnd.openxmlformats-officedocument.presentationml.notesSlide+xml"/>
  <Override PartName="/ppt/tags/tag30.xml" ContentType="application/vnd.openxmlformats-officedocument.presentationml.tags+xml"/>
  <Override PartName="/ppt/notesSlides/notesSlide22.xml" ContentType="application/vnd.openxmlformats-officedocument.presentationml.notesSlide+xml"/>
  <Override PartName="/ppt/tags/tag31.xml" ContentType="application/vnd.openxmlformats-officedocument.presentationml.tags+xml"/>
  <Override PartName="/ppt/notesSlides/notesSlide23.xml" ContentType="application/vnd.openxmlformats-officedocument.presentationml.notesSlide+xml"/>
  <Override PartName="/ppt/tags/tag32.xml" ContentType="application/vnd.openxmlformats-officedocument.presentationml.tags+xml"/>
  <Override PartName="/ppt/notesSlides/notesSlide24.xml" ContentType="application/vnd.openxmlformats-officedocument.presentationml.notesSlide+xml"/>
  <Override PartName="/ppt/tags/tag33.xml" ContentType="application/vnd.openxmlformats-officedocument.presentationml.tags+xml"/>
  <Override PartName="/ppt/notesSlides/notesSlide25.xml" ContentType="application/vnd.openxmlformats-officedocument.presentationml.notesSlide+xml"/>
  <Override PartName="/ppt/tags/tag34.xml" ContentType="application/vnd.openxmlformats-officedocument.presentationml.tags+xml"/>
  <Override PartName="/ppt/notesSlides/notesSlide26.xml" ContentType="application/vnd.openxmlformats-officedocument.presentationml.notesSlide+xml"/>
  <Override PartName="/ppt/tags/tag35.xml" ContentType="application/vnd.openxmlformats-officedocument.presentationml.tags+xml"/>
  <Override PartName="/ppt/notesSlides/notesSlide27.xml" ContentType="application/vnd.openxmlformats-officedocument.presentationml.notesSlide+xml"/>
  <Override PartName="/ppt/tags/tag36.xml" ContentType="application/vnd.openxmlformats-officedocument.presentationml.tags+xml"/>
  <Override PartName="/ppt/notesSlides/notesSlide28.xml" ContentType="application/vnd.openxmlformats-officedocument.presentationml.notesSlide+xml"/>
  <Override PartName="/ppt/tags/tag37.xml" ContentType="application/vnd.openxmlformats-officedocument.presentationml.tags+xml"/>
  <Override PartName="/ppt/notesSlides/notesSlide29.xml" ContentType="application/vnd.openxmlformats-officedocument.presentationml.notesSlide+xml"/>
  <Override PartName="/ppt/tags/tag38.xml" ContentType="application/vnd.openxmlformats-officedocument.presentationml.tags+xml"/>
  <Override PartName="/ppt/notesSlides/notesSlide30.xml" ContentType="application/vnd.openxmlformats-officedocument.presentationml.notesSlide+xml"/>
  <Override PartName="/ppt/tags/tag39.xml" ContentType="application/vnd.openxmlformats-officedocument.presentationml.tags+xml"/>
  <Override PartName="/ppt/notesSlides/notesSlide31.xml" ContentType="application/vnd.openxmlformats-officedocument.presentationml.notesSlide+xml"/>
  <Override PartName="/ppt/tags/tag40.xml" ContentType="application/vnd.openxmlformats-officedocument.presentationml.tags+xml"/>
  <Override PartName="/ppt/notesSlides/notesSlide32.xml" ContentType="application/vnd.openxmlformats-officedocument.presentationml.notesSlide+xml"/>
  <Override PartName="/ppt/tags/tag41.xml" ContentType="application/vnd.openxmlformats-officedocument.presentationml.tags+xml"/>
  <Override PartName="/ppt/tags/tag42.xml" ContentType="application/vnd.openxmlformats-officedocument.presentationml.tags+xml"/>
  <Override PartName="/ppt/notesSlides/notesSlide33.xml" ContentType="application/vnd.openxmlformats-officedocument.presentationml.notesSlide+xml"/>
  <Override PartName="/ppt/tags/tag4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4" r:id="rId1"/>
  </p:sldMasterIdLst>
  <p:notesMasterIdLst>
    <p:notesMasterId r:id="rId37"/>
  </p:notesMasterIdLst>
  <p:handoutMasterIdLst>
    <p:handoutMasterId r:id="rId38"/>
  </p:handoutMasterIdLst>
  <p:sldIdLst>
    <p:sldId id="291" r:id="rId2"/>
    <p:sldId id="347" r:id="rId3"/>
    <p:sldId id="348" r:id="rId4"/>
    <p:sldId id="263" r:id="rId5"/>
    <p:sldId id="410" r:id="rId6"/>
    <p:sldId id="411" r:id="rId7"/>
    <p:sldId id="412" r:id="rId8"/>
    <p:sldId id="413" r:id="rId9"/>
    <p:sldId id="414" r:id="rId10"/>
    <p:sldId id="415" r:id="rId11"/>
    <p:sldId id="407" r:id="rId12"/>
    <p:sldId id="416" r:id="rId13"/>
    <p:sldId id="317" r:id="rId14"/>
    <p:sldId id="319" r:id="rId15"/>
    <p:sldId id="409" r:id="rId16"/>
    <p:sldId id="417" r:id="rId17"/>
    <p:sldId id="418" r:id="rId18"/>
    <p:sldId id="427" r:id="rId19"/>
    <p:sldId id="419" r:id="rId20"/>
    <p:sldId id="420" r:id="rId21"/>
    <p:sldId id="428" r:id="rId22"/>
    <p:sldId id="421" r:id="rId23"/>
    <p:sldId id="429" r:id="rId24"/>
    <p:sldId id="370" r:id="rId25"/>
    <p:sldId id="404" r:id="rId26"/>
    <p:sldId id="430" r:id="rId27"/>
    <p:sldId id="422" r:id="rId28"/>
    <p:sldId id="423" r:id="rId29"/>
    <p:sldId id="424" r:id="rId30"/>
    <p:sldId id="425" r:id="rId31"/>
    <p:sldId id="426" r:id="rId32"/>
    <p:sldId id="403" r:id="rId33"/>
    <p:sldId id="383" r:id="rId34"/>
    <p:sldId id="375" r:id="rId35"/>
    <p:sldId id="314" r:id="rId36"/>
  </p:sldIdLst>
  <p:sldSz cx="12192000" cy="6858000"/>
  <p:notesSz cx="7010400" cy="9296400"/>
  <p:custDataLst>
    <p:tags r:id="rId39"/>
  </p:custData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521415D9-36F7-43E2-AB2F-B90AF26B5E84}">
      <p14:sectionLst xmlns:p14="http://schemas.microsoft.com/office/powerpoint/2010/main">
        <p14:section name="Slides from Piper" id="{63B11F22-CEE4-4A2E-A14B-2F2995C5BB1D}">
          <p14:sldIdLst>
            <p14:sldId id="291"/>
            <p14:sldId id="347"/>
            <p14:sldId id="348"/>
            <p14:sldId id="263"/>
            <p14:sldId id="410"/>
            <p14:sldId id="411"/>
            <p14:sldId id="412"/>
            <p14:sldId id="413"/>
            <p14:sldId id="414"/>
            <p14:sldId id="415"/>
            <p14:sldId id="407"/>
            <p14:sldId id="416"/>
            <p14:sldId id="317"/>
            <p14:sldId id="319"/>
            <p14:sldId id="409"/>
            <p14:sldId id="417"/>
            <p14:sldId id="418"/>
            <p14:sldId id="427"/>
            <p14:sldId id="419"/>
            <p14:sldId id="420"/>
            <p14:sldId id="428"/>
            <p14:sldId id="421"/>
            <p14:sldId id="429"/>
            <p14:sldId id="370"/>
            <p14:sldId id="404"/>
            <p14:sldId id="430"/>
            <p14:sldId id="422"/>
            <p14:sldId id="423"/>
            <p14:sldId id="424"/>
            <p14:sldId id="425"/>
            <p14:sldId id="426"/>
            <p14:sldId id="403"/>
            <p14:sldId id="383"/>
            <p14:sldId id="375"/>
            <p14:sldId id="314"/>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nise Patrick Johnson" initials="DPJ" lastIdx="27" clrIdx="0">
    <p:extLst>
      <p:ext uri="{19B8F6BF-5375-455C-9EA6-DF929625EA0E}">
        <p15:presenceInfo xmlns:p15="http://schemas.microsoft.com/office/powerpoint/2012/main" userId="S-1-5-21-1485032252-1053319084-924866336-59141" providerId="AD"/>
      </p:ext>
    </p:extLst>
  </p:cmAuthor>
  <p:cmAuthor id="2" name="Kuchen Hale" initials="KH" lastIdx="17" clrIdx="1">
    <p:extLst>
      <p:ext uri="{19B8F6BF-5375-455C-9EA6-DF929625EA0E}">
        <p15:presenceInfo xmlns:p15="http://schemas.microsoft.com/office/powerpoint/2012/main" userId="S-1-5-21-1485032252-1053319084-924866336-41752" providerId="AD"/>
      </p:ext>
    </p:extLst>
  </p:cmAuthor>
  <p:cmAuthor id="3" name="Piper Wood" initials="PW" lastIdx="22" clrIdx="2">
    <p:extLst>
      <p:ext uri="{19B8F6BF-5375-455C-9EA6-DF929625EA0E}">
        <p15:presenceInfo xmlns:p15="http://schemas.microsoft.com/office/powerpoint/2012/main" userId="S-1-5-21-1485032252-1053319084-924866336-427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45200"/>
    <a:srgbClr val="9E9A00"/>
    <a:srgbClr val="C00000"/>
    <a:srgbClr val="0079C1"/>
    <a:srgbClr val="F8981D"/>
    <a:srgbClr val="FFFF00"/>
    <a:srgbClr val="5C0000"/>
    <a:srgbClr val="4B731F"/>
    <a:srgbClr val="69A12B"/>
    <a:srgbClr val="0052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405" autoAdjust="0"/>
    <p:restoredTop sz="63722" autoAdjust="0"/>
  </p:normalViewPr>
  <p:slideViewPr>
    <p:cSldViewPr showGuides="1">
      <p:cViewPr varScale="1">
        <p:scale>
          <a:sx n="38" d="100"/>
          <a:sy n="38" d="100"/>
        </p:scale>
        <p:origin x="1044" y="84"/>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notesViewPr>
    <p:cSldViewPr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921E4D6-BFFD-4FD4-BFE4-B90109873F77}" type="doc">
      <dgm:prSet loTypeId="urn:microsoft.com/office/officeart/2005/8/layout/hProcess9" loCatId="process" qsTypeId="urn:microsoft.com/office/officeart/2005/8/quickstyle/simple1" qsCatId="simple" csTypeId="urn:microsoft.com/office/officeart/2005/8/colors/accent1_2" csCatId="accent1" phldr="1"/>
      <dgm:spPr/>
    </dgm:pt>
    <dgm:pt modelId="{E7D32F22-7A79-4DDB-B8E5-AEEB319A4C4C}">
      <dgm:prSet phldrT="[Text]"/>
      <dgm:spPr/>
      <dgm:t>
        <a:bodyPr/>
        <a:lstStyle/>
        <a:p>
          <a:pPr algn="ctr"/>
          <a:r>
            <a:rPr lang="en-US" b="1" dirty="0" smtClean="0">
              <a:solidFill>
                <a:schemeClr val="tx2">
                  <a:lumMod val="75000"/>
                </a:schemeClr>
              </a:solidFill>
            </a:rPr>
            <a:t>1/6 – 2/1</a:t>
          </a:r>
        </a:p>
        <a:p>
          <a:pPr algn="ctr"/>
          <a:r>
            <a:rPr lang="en-US" b="0" dirty="0" smtClean="0">
              <a:solidFill>
                <a:schemeClr val="tx2">
                  <a:lumMod val="75000"/>
                </a:schemeClr>
              </a:solidFill>
            </a:rPr>
            <a:t>Trial completed</a:t>
          </a:r>
          <a:endParaRPr lang="en-US" b="0" dirty="0">
            <a:solidFill>
              <a:schemeClr val="tx2">
                <a:lumMod val="75000"/>
              </a:schemeClr>
            </a:solidFill>
          </a:endParaRPr>
        </a:p>
      </dgm:t>
    </dgm:pt>
    <dgm:pt modelId="{7C1F0DDA-0043-46F5-AB85-58B22425238D}" type="parTrans" cxnId="{0F8112F5-7A48-4C2B-B0C2-57B288D56BC7}">
      <dgm:prSet/>
      <dgm:spPr/>
      <dgm:t>
        <a:bodyPr/>
        <a:lstStyle/>
        <a:p>
          <a:pPr algn="ctr"/>
          <a:endParaRPr lang="en-US"/>
        </a:p>
      </dgm:t>
    </dgm:pt>
    <dgm:pt modelId="{582A4870-A2AC-440F-9309-600481067433}" type="sibTrans" cxnId="{0F8112F5-7A48-4C2B-B0C2-57B288D56BC7}">
      <dgm:prSet/>
      <dgm:spPr/>
      <dgm:t>
        <a:bodyPr/>
        <a:lstStyle/>
        <a:p>
          <a:pPr algn="ctr"/>
          <a:endParaRPr lang="en-US"/>
        </a:p>
      </dgm:t>
    </dgm:pt>
    <dgm:pt modelId="{E309AD4F-11DD-4719-8F37-BA51BDDDF85E}">
      <dgm:prSet phldrT="[Text]"/>
      <dgm:spPr/>
      <dgm:t>
        <a:bodyPr/>
        <a:lstStyle/>
        <a:p>
          <a:pPr algn="ctr"/>
          <a:r>
            <a:rPr lang="en-US" b="1" dirty="0" smtClean="0">
              <a:solidFill>
                <a:schemeClr val="tx2">
                  <a:lumMod val="75000"/>
                </a:schemeClr>
              </a:solidFill>
            </a:rPr>
            <a:t>4/28 – 5/12</a:t>
          </a:r>
          <a:br>
            <a:rPr lang="en-US" b="1" dirty="0" smtClean="0">
              <a:solidFill>
                <a:schemeClr val="tx2">
                  <a:lumMod val="75000"/>
                </a:schemeClr>
              </a:solidFill>
            </a:rPr>
          </a:br>
          <a:r>
            <a:rPr lang="en-US" b="0" dirty="0" smtClean="0">
              <a:solidFill>
                <a:schemeClr val="tx2">
                  <a:lumMod val="75000"/>
                </a:schemeClr>
              </a:solidFill>
            </a:rPr>
            <a:t>Deliver training to all donor center staff</a:t>
          </a:r>
          <a:endParaRPr lang="en-US" b="0" dirty="0">
            <a:solidFill>
              <a:schemeClr val="tx2">
                <a:lumMod val="75000"/>
              </a:schemeClr>
            </a:solidFill>
          </a:endParaRPr>
        </a:p>
      </dgm:t>
    </dgm:pt>
    <dgm:pt modelId="{A7E41903-A7FC-4D7A-8E7B-BB9E51929E2B}" type="parTrans" cxnId="{40CB4761-E7D2-4379-BB1F-D148BE6CDEA6}">
      <dgm:prSet/>
      <dgm:spPr/>
      <dgm:t>
        <a:bodyPr/>
        <a:lstStyle/>
        <a:p>
          <a:pPr algn="ctr"/>
          <a:endParaRPr lang="en-US"/>
        </a:p>
      </dgm:t>
    </dgm:pt>
    <dgm:pt modelId="{39003480-A770-46AF-ACBA-68814EEE2FDB}" type="sibTrans" cxnId="{40CB4761-E7D2-4379-BB1F-D148BE6CDEA6}">
      <dgm:prSet/>
      <dgm:spPr/>
      <dgm:t>
        <a:bodyPr/>
        <a:lstStyle/>
        <a:p>
          <a:pPr algn="ctr"/>
          <a:endParaRPr lang="en-US"/>
        </a:p>
      </dgm:t>
    </dgm:pt>
    <dgm:pt modelId="{1C09B1DF-258A-4248-B5FD-435FA9BA67C9}">
      <dgm:prSet phldrT="[Text]"/>
      <dgm:spPr/>
      <dgm:t>
        <a:bodyPr/>
        <a:lstStyle/>
        <a:p>
          <a:pPr algn="ctr"/>
          <a:r>
            <a:rPr lang="en-US" b="1" dirty="0" smtClean="0">
              <a:solidFill>
                <a:schemeClr val="tx2">
                  <a:lumMod val="75000"/>
                </a:schemeClr>
              </a:solidFill>
            </a:rPr>
            <a:t>3/13 – 5/12</a:t>
          </a:r>
          <a:br>
            <a:rPr lang="en-US" b="1" dirty="0" smtClean="0">
              <a:solidFill>
                <a:schemeClr val="tx2">
                  <a:lumMod val="75000"/>
                </a:schemeClr>
              </a:solidFill>
            </a:rPr>
          </a:br>
          <a:r>
            <a:rPr lang="en-US" b="0" dirty="0" smtClean="0">
              <a:solidFill>
                <a:schemeClr val="tx2">
                  <a:lumMod val="75000"/>
                </a:schemeClr>
              </a:solidFill>
            </a:rPr>
            <a:t>60-day network notice</a:t>
          </a:r>
          <a:endParaRPr lang="en-US" b="0" dirty="0">
            <a:solidFill>
              <a:schemeClr val="tx2">
                <a:lumMod val="75000"/>
              </a:schemeClr>
            </a:solidFill>
          </a:endParaRPr>
        </a:p>
      </dgm:t>
    </dgm:pt>
    <dgm:pt modelId="{731FFC76-1143-48B1-8BD1-46296399728A}" type="parTrans" cxnId="{CA9ECD88-8E8F-407B-902F-8FB40C0D0326}">
      <dgm:prSet/>
      <dgm:spPr/>
      <dgm:t>
        <a:bodyPr/>
        <a:lstStyle/>
        <a:p>
          <a:pPr algn="ctr"/>
          <a:endParaRPr lang="en-US"/>
        </a:p>
      </dgm:t>
    </dgm:pt>
    <dgm:pt modelId="{0901F9F4-0F5B-4F27-B6D2-81728B9A6DB7}" type="sibTrans" cxnId="{CA9ECD88-8E8F-407B-902F-8FB40C0D0326}">
      <dgm:prSet/>
      <dgm:spPr/>
      <dgm:t>
        <a:bodyPr/>
        <a:lstStyle/>
        <a:p>
          <a:pPr algn="ctr"/>
          <a:endParaRPr lang="en-US"/>
        </a:p>
      </dgm:t>
    </dgm:pt>
    <dgm:pt modelId="{4319A61B-FF56-421A-A610-4CB21E81127B}">
      <dgm:prSet phldrT="[Text]"/>
      <dgm:spPr/>
      <dgm:t>
        <a:bodyPr/>
        <a:lstStyle/>
        <a:p>
          <a:pPr algn="ctr"/>
          <a:r>
            <a:rPr lang="en-US" b="1" dirty="0" smtClean="0">
              <a:solidFill>
                <a:schemeClr val="tx2">
                  <a:lumMod val="75000"/>
                </a:schemeClr>
              </a:solidFill>
            </a:rPr>
            <a:t>5/12</a:t>
          </a:r>
          <a:br>
            <a:rPr lang="en-US" b="1" dirty="0" smtClean="0">
              <a:solidFill>
                <a:schemeClr val="tx2">
                  <a:lumMod val="75000"/>
                </a:schemeClr>
              </a:solidFill>
            </a:rPr>
          </a:br>
          <a:r>
            <a:rPr lang="en-US" b="0" dirty="0" smtClean="0">
              <a:solidFill>
                <a:schemeClr val="tx2">
                  <a:lumMod val="75000"/>
                </a:schemeClr>
              </a:solidFill>
            </a:rPr>
            <a:t>Start using new documents and process</a:t>
          </a:r>
          <a:endParaRPr lang="en-US" b="0" dirty="0">
            <a:solidFill>
              <a:schemeClr val="tx2">
                <a:lumMod val="75000"/>
              </a:schemeClr>
            </a:solidFill>
          </a:endParaRPr>
        </a:p>
      </dgm:t>
    </dgm:pt>
    <dgm:pt modelId="{1E253598-C849-4006-8794-6231255E5BC4}" type="parTrans" cxnId="{98EC2CFA-C80E-42ED-AABF-E108ADCAD5DD}">
      <dgm:prSet/>
      <dgm:spPr/>
      <dgm:t>
        <a:bodyPr/>
        <a:lstStyle/>
        <a:p>
          <a:pPr algn="ctr"/>
          <a:endParaRPr lang="en-US"/>
        </a:p>
      </dgm:t>
    </dgm:pt>
    <dgm:pt modelId="{D3E367D9-DCF2-42C5-8EA3-FB0232FD4CB3}" type="sibTrans" cxnId="{98EC2CFA-C80E-42ED-AABF-E108ADCAD5DD}">
      <dgm:prSet/>
      <dgm:spPr/>
      <dgm:t>
        <a:bodyPr/>
        <a:lstStyle/>
        <a:p>
          <a:pPr algn="ctr"/>
          <a:endParaRPr lang="en-US"/>
        </a:p>
      </dgm:t>
    </dgm:pt>
    <dgm:pt modelId="{44E38517-4A01-4193-9CFE-3DC4BA9E061E}">
      <dgm:prSet phldrT="[Text]"/>
      <dgm:spPr/>
      <dgm:t>
        <a:bodyPr/>
        <a:lstStyle/>
        <a:p>
          <a:pPr algn="ctr"/>
          <a:r>
            <a:rPr lang="en-US" b="1" dirty="0" smtClean="0">
              <a:solidFill>
                <a:schemeClr val="tx2">
                  <a:lumMod val="75000"/>
                </a:schemeClr>
              </a:solidFill>
            </a:rPr>
            <a:t>5/31</a:t>
          </a:r>
        </a:p>
        <a:p>
          <a:pPr algn="ctr"/>
          <a:r>
            <a:rPr lang="en-US" dirty="0" smtClean="0">
              <a:solidFill>
                <a:schemeClr val="tx2">
                  <a:lumMod val="75000"/>
                </a:schemeClr>
              </a:solidFill>
            </a:rPr>
            <a:t>Last day to ship from Biologics.</a:t>
          </a:r>
          <a:endParaRPr lang="en-US" dirty="0">
            <a:solidFill>
              <a:schemeClr val="tx2">
                <a:lumMod val="75000"/>
              </a:schemeClr>
            </a:solidFill>
          </a:endParaRPr>
        </a:p>
      </dgm:t>
    </dgm:pt>
    <dgm:pt modelId="{BA822ADB-20D9-485E-97DB-4ACB24CE25D9}" type="parTrans" cxnId="{5BE36D55-4E82-4C3F-8AC0-0199C0E53A43}">
      <dgm:prSet/>
      <dgm:spPr/>
      <dgm:t>
        <a:bodyPr/>
        <a:lstStyle/>
        <a:p>
          <a:endParaRPr lang="en-US"/>
        </a:p>
      </dgm:t>
    </dgm:pt>
    <dgm:pt modelId="{055380A7-9ADA-41DD-9EDE-BAA6A184645C}" type="sibTrans" cxnId="{5BE36D55-4E82-4C3F-8AC0-0199C0E53A43}">
      <dgm:prSet/>
      <dgm:spPr/>
      <dgm:t>
        <a:bodyPr/>
        <a:lstStyle/>
        <a:p>
          <a:endParaRPr lang="en-US"/>
        </a:p>
      </dgm:t>
    </dgm:pt>
    <dgm:pt modelId="{8DC6F99B-D3B1-4F6B-AD6D-8BA5CA2B8D00}" type="pres">
      <dgm:prSet presAssocID="{C921E4D6-BFFD-4FD4-BFE4-B90109873F77}" presName="CompostProcess" presStyleCnt="0">
        <dgm:presLayoutVars>
          <dgm:dir/>
          <dgm:resizeHandles val="exact"/>
        </dgm:presLayoutVars>
      </dgm:prSet>
      <dgm:spPr/>
    </dgm:pt>
    <dgm:pt modelId="{74B4CC34-9411-400F-AC04-DA86C9F1D56F}" type="pres">
      <dgm:prSet presAssocID="{C921E4D6-BFFD-4FD4-BFE4-B90109873F77}" presName="arrow" presStyleLbl="bgShp" presStyleIdx="0" presStyleCnt="1" custScaleX="117647"/>
      <dgm:spPr/>
    </dgm:pt>
    <dgm:pt modelId="{08CC7622-3C93-4A2E-8940-237B40EFF64F}" type="pres">
      <dgm:prSet presAssocID="{C921E4D6-BFFD-4FD4-BFE4-B90109873F77}" presName="linearProcess" presStyleCnt="0"/>
      <dgm:spPr/>
    </dgm:pt>
    <dgm:pt modelId="{4A1B2A7D-367F-492C-99FF-4B52A5AA7E36}" type="pres">
      <dgm:prSet presAssocID="{E7D32F22-7A79-4DDB-B8E5-AEEB319A4C4C}" presName="textNode" presStyleLbl="node1" presStyleIdx="0" presStyleCnt="5">
        <dgm:presLayoutVars>
          <dgm:bulletEnabled val="1"/>
        </dgm:presLayoutVars>
      </dgm:prSet>
      <dgm:spPr/>
      <dgm:t>
        <a:bodyPr/>
        <a:lstStyle/>
        <a:p>
          <a:endParaRPr lang="en-US"/>
        </a:p>
      </dgm:t>
    </dgm:pt>
    <dgm:pt modelId="{0160486F-6023-481D-8832-6116C9085CB5}" type="pres">
      <dgm:prSet presAssocID="{582A4870-A2AC-440F-9309-600481067433}" presName="sibTrans" presStyleCnt="0"/>
      <dgm:spPr/>
    </dgm:pt>
    <dgm:pt modelId="{A5C21B18-3763-476A-B00C-0E5D5CFA8B06}" type="pres">
      <dgm:prSet presAssocID="{1C09B1DF-258A-4248-B5FD-435FA9BA67C9}" presName="textNode" presStyleLbl="node1" presStyleIdx="1" presStyleCnt="5">
        <dgm:presLayoutVars>
          <dgm:bulletEnabled val="1"/>
        </dgm:presLayoutVars>
      </dgm:prSet>
      <dgm:spPr/>
      <dgm:t>
        <a:bodyPr/>
        <a:lstStyle/>
        <a:p>
          <a:endParaRPr lang="en-US"/>
        </a:p>
      </dgm:t>
    </dgm:pt>
    <dgm:pt modelId="{9FEF0E3A-B27D-4FE5-B6D9-E08F4186F2E5}" type="pres">
      <dgm:prSet presAssocID="{0901F9F4-0F5B-4F27-B6D2-81728B9A6DB7}" presName="sibTrans" presStyleCnt="0"/>
      <dgm:spPr/>
    </dgm:pt>
    <dgm:pt modelId="{ACE5B982-D6EF-416C-ABE0-EB596FC92F23}" type="pres">
      <dgm:prSet presAssocID="{E309AD4F-11DD-4719-8F37-BA51BDDDF85E}" presName="textNode" presStyleLbl="node1" presStyleIdx="2" presStyleCnt="5">
        <dgm:presLayoutVars>
          <dgm:bulletEnabled val="1"/>
        </dgm:presLayoutVars>
      </dgm:prSet>
      <dgm:spPr/>
      <dgm:t>
        <a:bodyPr/>
        <a:lstStyle/>
        <a:p>
          <a:endParaRPr lang="en-US"/>
        </a:p>
      </dgm:t>
    </dgm:pt>
    <dgm:pt modelId="{5A11DD9A-B595-4031-8885-0274B373313E}" type="pres">
      <dgm:prSet presAssocID="{39003480-A770-46AF-ACBA-68814EEE2FDB}" presName="sibTrans" presStyleCnt="0"/>
      <dgm:spPr/>
    </dgm:pt>
    <dgm:pt modelId="{B68CA235-F129-410F-B43D-A7B0F4E4193C}" type="pres">
      <dgm:prSet presAssocID="{4319A61B-FF56-421A-A610-4CB21E81127B}" presName="textNode" presStyleLbl="node1" presStyleIdx="3" presStyleCnt="5">
        <dgm:presLayoutVars>
          <dgm:bulletEnabled val="1"/>
        </dgm:presLayoutVars>
      </dgm:prSet>
      <dgm:spPr/>
      <dgm:t>
        <a:bodyPr/>
        <a:lstStyle/>
        <a:p>
          <a:endParaRPr lang="en-US"/>
        </a:p>
      </dgm:t>
    </dgm:pt>
    <dgm:pt modelId="{2A2A0D8C-DED4-4A2D-80A2-03E868CEAEF5}" type="pres">
      <dgm:prSet presAssocID="{D3E367D9-DCF2-42C5-8EA3-FB0232FD4CB3}" presName="sibTrans" presStyleCnt="0"/>
      <dgm:spPr/>
    </dgm:pt>
    <dgm:pt modelId="{1B4CDF7F-20E5-478A-A928-8CDDF5AA90C0}" type="pres">
      <dgm:prSet presAssocID="{44E38517-4A01-4193-9CFE-3DC4BA9E061E}" presName="textNode" presStyleLbl="node1" presStyleIdx="4" presStyleCnt="5">
        <dgm:presLayoutVars>
          <dgm:bulletEnabled val="1"/>
        </dgm:presLayoutVars>
      </dgm:prSet>
      <dgm:spPr/>
      <dgm:t>
        <a:bodyPr/>
        <a:lstStyle/>
        <a:p>
          <a:endParaRPr lang="en-US"/>
        </a:p>
      </dgm:t>
    </dgm:pt>
  </dgm:ptLst>
  <dgm:cxnLst>
    <dgm:cxn modelId="{0F8112F5-7A48-4C2B-B0C2-57B288D56BC7}" srcId="{C921E4D6-BFFD-4FD4-BFE4-B90109873F77}" destId="{E7D32F22-7A79-4DDB-B8E5-AEEB319A4C4C}" srcOrd="0" destOrd="0" parTransId="{7C1F0DDA-0043-46F5-AB85-58B22425238D}" sibTransId="{582A4870-A2AC-440F-9309-600481067433}"/>
    <dgm:cxn modelId="{5BE36D55-4E82-4C3F-8AC0-0199C0E53A43}" srcId="{C921E4D6-BFFD-4FD4-BFE4-B90109873F77}" destId="{44E38517-4A01-4193-9CFE-3DC4BA9E061E}" srcOrd="4" destOrd="0" parTransId="{BA822ADB-20D9-485E-97DB-4ACB24CE25D9}" sibTransId="{055380A7-9ADA-41DD-9EDE-BAA6A184645C}"/>
    <dgm:cxn modelId="{B4750EC1-119B-4ED2-8952-96EAEDF39DEE}" type="presOf" srcId="{E7D32F22-7A79-4DDB-B8E5-AEEB319A4C4C}" destId="{4A1B2A7D-367F-492C-99FF-4B52A5AA7E36}" srcOrd="0" destOrd="0" presId="urn:microsoft.com/office/officeart/2005/8/layout/hProcess9"/>
    <dgm:cxn modelId="{AC3ADA02-55C1-4E2E-9FC4-E434ABEDBF8E}" type="presOf" srcId="{1C09B1DF-258A-4248-B5FD-435FA9BA67C9}" destId="{A5C21B18-3763-476A-B00C-0E5D5CFA8B06}" srcOrd="0" destOrd="0" presId="urn:microsoft.com/office/officeart/2005/8/layout/hProcess9"/>
    <dgm:cxn modelId="{2457D4F8-A407-4CD6-823B-0681BA5FA524}" type="presOf" srcId="{E309AD4F-11DD-4719-8F37-BA51BDDDF85E}" destId="{ACE5B982-D6EF-416C-ABE0-EB596FC92F23}" srcOrd="0" destOrd="0" presId="urn:microsoft.com/office/officeart/2005/8/layout/hProcess9"/>
    <dgm:cxn modelId="{CBFF20FE-E75F-4252-9042-AD74A554C16F}" type="presOf" srcId="{44E38517-4A01-4193-9CFE-3DC4BA9E061E}" destId="{1B4CDF7F-20E5-478A-A928-8CDDF5AA90C0}" srcOrd="0" destOrd="0" presId="urn:microsoft.com/office/officeart/2005/8/layout/hProcess9"/>
    <dgm:cxn modelId="{98EC2CFA-C80E-42ED-AABF-E108ADCAD5DD}" srcId="{C921E4D6-BFFD-4FD4-BFE4-B90109873F77}" destId="{4319A61B-FF56-421A-A610-4CB21E81127B}" srcOrd="3" destOrd="0" parTransId="{1E253598-C849-4006-8794-6231255E5BC4}" sibTransId="{D3E367D9-DCF2-42C5-8EA3-FB0232FD4CB3}"/>
    <dgm:cxn modelId="{0DFF7620-07EF-49EC-9AF3-45E71E1788AB}" type="presOf" srcId="{4319A61B-FF56-421A-A610-4CB21E81127B}" destId="{B68CA235-F129-410F-B43D-A7B0F4E4193C}" srcOrd="0" destOrd="0" presId="urn:microsoft.com/office/officeart/2005/8/layout/hProcess9"/>
    <dgm:cxn modelId="{C66FC0DD-211A-485B-8529-5550FF7B3A18}" type="presOf" srcId="{C921E4D6-BFFD-4FD4-BFE4-B90109873F77}" destId="{8DC6F99B-D3B1-4F6B-AD6D-8BA5CA2B8D00}" srcOrd="0" destOrd="0" presId="urn:microsoft.com/office/officeart/2005/8/layout/hProcess9"/>
    <dgm:cxn modelId="{CA9ECD88-8E8F-407B-902F-8FB40C0D0326}" srcId="{C921E4D6-BFFD-4FD4-BFE4-B90109873F77}" destId="{1C09B1DF-258A-4248-B5FD-435FA9BA67C9}" srcOrd="1" destOrd="0" parTransId="{731FFC76-1143-48B1-8BD1-46296399728A}" sibTransId="{0901F9F4-0F5B-4F27-B6D2-81728B9A6DB7}"/>
    <dgm:cxn modelId="{40CB4761-E7D2-4379-BB1F-D148BE6CDEA6}" srcId="{C921E4D6-BFFD-4FD4-BFE4-B90109873F77}" destId="{E309AD4F-11DD-4719-8F37-BA51BDDDF85E}" srcOrd="2" destOrd="0" parTransId="{A7E41903-A7FC-4D7A-8E7B-BB9E51929E2B}" sibTransId="{39003480-A770-46AF-ACBA-68814EEE2FDB}"/>
    <dgm:cxn modelId="{D8A9B1B8-A095-4D7C-80CB-41B248E10033}" type="presParOf" srcId="{8DC6F99B-D3B1-4F6B-AD6D-8BA5CA2B8D00}" destId="{74B4CC34-9411-400F-AC04-DA86C9F1D56F}" srcOrd="0" destOrd="0" presId="urn:microsoft.com/office/officeart/2005/8/layout/hProcess9"/>
    <dgm:cxn modelId="{E791492F-3E5A-440D-835E-99A2CF096D04}" type="presParOf" srcId="{8DC6F99B-D3B1-4F6B-AD6D-8BA5CA2B8D00}" destId="{08CC7622-3C93-4A2E-8940-237B40EFF64F}" srcOrd="1" destOrd="0" presId="urn:microsoft.com/office/officeart/2005/8/layout/hProcess9"/>
    <dgm:cxn modelId="{18A891C6-D801-480C-A10E-CA2EAB3BC1A5}" type="presParOf" srcId="{08CC7622-3C93-4A2E-8940-237B40EFF64F}" destId="{4A1B2A7D-367F-492C-99FF-4B52A5AA7E36}" srcOrd="0" destOrd="0" presId="urn:microsoft.com/office/officeart/2005/8/layout/hProcess9"/>
    <dgm:cxn modelId="{184C7694-179D-44CD-BFA7-6E30F608E48F}" type="presParOf" srcId="{08CC7622-3C93-4A2E-8940-237B40EFF64F}" destId="{0160486F-6023-481D-8832-6116C9085CB5}" srcOrd="1" destOrd="0" presId="urn:microsoft.com/office/officeart/2005/8/layout/hProcess9"/>
    <dgm:cxn modelId="{C7B091D7-ABF3-4451-AC31-CE9D4EED7537}" type="presParOf" srcId="{08CC7622-3C93-4A2E-8940-237B40EFF64F}" destId="{A5C21B18-3763-476A-B00C-0E5D5CFA8B06}" srcOrd="2" destOrd="0" presId="urn:microsoft.com/office/officeart/2005/8/layout/hProcess9"/>
    <dgm:cxn modelId="{CF42EE59-3BD8-43AF-97E0-69C2DA2F198B}" type="presParOf" srcId="{08CC7622-3C93-4A2E-8940-237B40EFF64F}" destId="{9FEF0E3A-B27D-4FE5-B6D9-E08F4186F2E5}" srcOrd="3" destOrd="0" presId="urn:microsoft.com/office/officeart/2005/8/layout/hProcess9"/>
    <dgm:cxn modelId="{F92C2895-2AD3-4376-B271-416186460160}" type="presParOf" srcId="{08CC7622-3C93-4A2E-8940-237B40EFF64F}" destId="{ACE5B982-D6EF-416C-ABE0-EB596FC92F23}" srcOrd="4" destOrd="0" presId="urn:microsoft.com/office/officeart/2005/8/layout/hProcess9"/>
    <dgm:cxn modelId="{C6E952A6-B97A-497F-A8F3-DBFED22E775A}" type="presParOf" srcId="{08CC7622-3C93-4A2E-8940-237B40EFF64F}" destId="{5A11DD9A-B595-4031-8885-0274B373313E}" srcOrd="5" destOrd="0" presId="urn:microsoft.com/office/officeart/2005/8/layout/hProcess9"/>
    <dgm:cxn modelId="{8B4B96CA-452E-4666-B6BC-ECFAE8E8581D}" type="presParOf" srcId="{08CC7622-3C93-4A2E-8940-237B40EFF64F}" destId="{B68CA235-F129-410F-B43D-A7B0F4E4193C}" srcOrd="6" destOrd="0" presId="urn:microsoft.com/office/officeart/2005/8/layout/hProcess9"/>
    <dgm:cxn modelId="{29DF4229-F4CA-4CD2-9991-172336D1EDD2}" type="presParOf" srcId="{08CC7622-3C93-4A2E-8940-237B40EFF64F}" destId="{2A2A0D8C-DED4-4A2D-80A2-03E868CEAEF5}" srcOrd="7" destOrd="0" presId="urn:microsoft.com/office/officeart/2005/8/layout/hProcess9"/>
    <dgm:cxn modelId="{43D74F74-BBE7-42D7-A877-EC780465523C}" type="presParOf" srcId="{08CC7622-3C93-4A2E-8940-237B40EFF64F}" destId="{1B4CDF7F-20E5-478A-A928-8CDDF5AA90C0}" srcOrd="8"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147"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6148"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149"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eaLnBrk="1" hangingPunct="1">
              <a:defRPr sz="1200"/>
            </a:lvl1pPr>
          </a:lstStyle>
          <a:p>
            <a:pPr>
              <a:defRPr/>
            </a:pPr>
            <a:fld id="{941D257E-B302-4429-9A0B-2557D3F99C91}" type="slidenum">
              <a:rPr lang="en-US" altLang="en-US"/>
              <a:pPr>
                <a:defRPr/>
              </a:pPr>
              <a:t>‹#›</a:t>
            </a:fld>
            <a:endParaRPr lang="en-US" altLang="en-US"/>
          </a:p>
        </p:txBody>
      </p:sp>
    </p:spTree>
    <p:extLst>
      <p:ext uri="{BB962C8B-B14F-4D97-AF65-F5344CB8AC3E}">
        <p14:creationId xmlns:p14="http://schemas.microsoft.com/office/powerpoint/2010/main" val="5615454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8195"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3076" name="Rectangle 4"/>
          <p:cNvSpPr>
            <a:spLocks noGrp="1" noRot="1" noChangeAspect="1" noChangeArrowheads="1" noTextEdit="1"/>
          </p:cNvSpPr>
          <p:nvPr>
            <p:ph type="sldImg" idx="2"/>
          </p:nvPr>
        </p:nvSpPr>
        <p:spPr bwMode="auto">
          <a:xfrm>
            <a:off x="406400" y="696913"/>
            <a:ext cx="61976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7"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198"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8199"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eaLnBrk="1" hangingPunct="1">
              <a:defRPr sz="1200"/>
            </a:lvl1pPr>
          </a:lstStyle>
          <a:p>
            <a:pPr>
              <a:defRPr/>
            </a:pPr>
            <a:fld id="{804D9C41-2DAD-4032-8CEA-1F134629FD39}" type="slidenum">
              <a:rPr lang="en-US" altLang="en-US"/>
              <a:pPr>
                <a:defRPr/>
              </a:pPr>
              <a:t>‹#›</a:t>
            </a:fld>
            <a:endParaRPr lang="en-US" altLang="en-US"/>
          </a:p>
        </p:txBody>
      </p:sp>
    </p:spTree>
    <p:extLst>
      <p:ext uri="{BB962C8B-B14F-4D97-AF65-F5344CB8AC3E}">
        <p14:creationId xmlns:p14="http://schemas.microsoft.com/office/powerpoint/2010/main" val="45592787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a:t>
            </a:r>
            <a:r>
              <a:rPr lang="en-US" baseline="0" dirty="0"/>
              <a:t> Today we’ll cover changes to the ordering process and documents for </a:t>
            </a:r>
            <a:r>
              <a:rPr lang="en-US" baseline="0" dirty="0" err="1"/>
              <a:t>filgrastim</a:t>
            </a:r>
            <a:r>
              <a:rPr lang="en-US" baseline="0" dirty="0"/>
              <a:t>. We have selected a new </a:t>
            </a:r>
            <a:r>
              <a:rPr lang="en-US" baseline="0" dirty="0" smtClean="0"/>
              <a:t>vendor. The new partnership has resulted in a some changes that are important to you.</a:t>
            </a:r>
            <a:endParaRPr lang="en-US" dirty="0"/>
          </a:p>
        </p:txBody>
      </p:sp>
      <p:sp>
        <p:nvSpPr>
          <p:cNvPr id="4" name="Slide Number Placeholder 3"/>
          <p:cNvSpPr>
            <a:spLocks noGrp="1"/>
          </p:cNvSpPr>
          <p:nvPr>
            <p:ph type="sldNum" sz="quarter" idx="10"/>
          </p:nvPr>
        </p:nvSpPr>
        <p:spPr/>
        <p:txBody>
          <a:bodyPr/>
          <a:lstStyle/>
          <a:p>
            <a:pPr>
              <a:defRPr/>
            </a:pPr>
            <a:fld id="{804D9C41-2DAD-4032-8CEA-1F134629FD39}" type="slidenum">
              <a:rPr lang="en-US" altLang="en-US" smtClean="0"/>
              <a:pPr>
                <a:defRPr/>
              </a:pPr>
              <a:t>1</a:t>
            </a:fld>
            <a:endParaRPr lang="en-US" altLang="en-US"/>
          </a:p>
        </p:txBody>
      </p:sp>
    </p:spTree>
    <p:extLst>
      <p:ext uri="{BB962C8B-B14F-4D97-AF65-F5344CB8AC3E}">
        <p14:creationId xmlns:p14="http://schemas.microsoft.com/office/powerpoint/2010/main" val="40020336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Let’s review the key events regarding the pharmacy change. </a:t>
            </a:r>
          </a:p>
          <a:p>
            <a:endParaRPr lang="en-US" baseline="0" dirty="0" smtClean="0"/>
          </a:p>
          <a:p>
            <a:pPr marL="171450" indent="-171450">
              <a:buFont typeface="Arial" panose="020B0604020202020204" pitchFamily="34" charset="0"/>
              <a:buChar char="•"/>
            </a:pPr>
            <a:r>
              <a:rPr lang="en-US" baseline="0" dirty="0" smtClean="0"/>
              <a:t> We completed the trial in early February. </a:t>
            </a:r>
          </a:p>
          <a:p>
            <a:pPr marL="171450" indent="-171450">
              <a:buFont typeface="Arial" panose="020B0604020202020204" pitchFamily="34" charset="0"/>
              <a:buChar char="•"/>
            </a:pPr>
            <a:r>
              <a:rPr lang="en-US" baseline="0" dirty="0" smtClean="0"/>
              <a:t> The network announcement went out in mid-March, giving the network 60 days to make necessary changes.</a:t>
            </a:r>
          </a:p>
          <a:p>
            <a:pPr marL="171450" indent="-171450">
              <a:buFont typeface="Arial" panose="020B0604020202020204" pitchFamily="34" charset="0"/>
              <a:buChar char="•"/>
            </a:pPr>
            <a:r>
              <a:rPr lang="en-US" baseline="0" dirty="0" smtClean="0"/>
              <a:t> We are completing training of all work-up specialists and other staff as needed from April 28 through May 12. </a:t>
            </a:r>
          </a:p>
          <a:p>
            <a:pPr marL="171450" indent="-171450">
              <a:buFont typeface="Arial" panose="020B0604020202020204" pitchFamily="34" charset="0"/>
              <a:buChar char="•"/>
            </a:pPr>
            <a:r>
              <a:rPr lang="en-US" baseline="0" dirty="0" smtClean="0"/>
              <a:t>We officially go live on May 12</a:t>
            </a:r>
            <a:r>
              <a:rPr lang="en-US" baseline="30000" dirty="0" smtClean="0"/>
              <a:t>th</a:t>
            </a:r>
            <a:r>
              <a:rPr lang="en-US" baseline="0" dirty="0" smtClean="0"/>
              <a:t>.</a:t>
            </a:r>
          </a:p>
          <a:p>
            <a:pPr marL="171450" indent="-171450">
              <a:buFont typeface="Arial" panose="020B0604020202020204" pitchFamily="34" charset="0"/>
              <a:buChar char="•"/>
            </a:pPr>
            <a:r>
              <a:rPr lang="en-US" baseline="0" dirty="0" smtClean="0"/>
              <a:t> The last day Biologics will ship orders is May 31.</a:t>
            </a:r>
          </a:p>
          <a:p>
            <a:pPr marL="171450" indent="-171450">
              <a:buFont typeface="Arial" panose="020B0604020202020204" pitchFamily="34" charset="0"/>
              <a:buChar char="•"/>
            </a:pPr>
            <a:endParaRPr lang="en-US" baseline="0" dirty="0" smtClean="0"/>
          </a:p>
          <a:p>
            <a:pPr marL="0" indent="0">
              <a:buFont typeface="Arial" panose="020B0604020202020204" pitchFamily="34" charset="0"/>
              <a:buNone/>
            </a:pPr>
            <a:r>
              <a:rPr lang="en-US" baseline="0" dirty="0" smtClean="0"/>
              <a:t>Let’s now look in detail at how the grace period with Biologics will work.</a:t>
            </a:r>
          </a:p>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804D9C41-2DAD-4032-8CEA-1F134629FD39}" type="slidenum">
              <a:rPr lang="en-US" altLang="en-US" smtClean="0"/>
              <a:pPr>
                <a:defRPr/>
              </a:pPr>
              <a:t>10</a:t>
            </a:fld>
            <a:endParaRPr lang="en-US" altLang="en-US"/>
          </a:p>
        </p:txBody>
      </p:sp>
    </p:spTree>
    <p:extLst>
      <p:ext uri="{BB962C8B-B14F-4D97-AF65-F5344CB8AC3E}">
        <p14:creationId xmlns:p14="http://schemas.microsoft.com/office/powerpoint/2010/main" val="22860385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CA" sz="1200" kern="1200" dirty="0" err="1" smtClean="0">
                <a:solidFill>
                  <a:schemeClr val="tx1"/>
                </a:solidFill>
                <a:effectLst/>
                <a:latin typeface="Arial" charset="0"/>
                <a:ea typeface="+mn-ea"/>
                <a:cs typeface="+mn-cs"/>
              </a:rPr>
              <a:t>Filgrastim</a:t>
            </a:r>
            <a:r>
              <a:rPr lang="en-CA" sz="1200" kern="1200" baseline="0" dirty="0" smtClean="0">
                <a:solidFill>
                  <a:schemeClr val="tx1"/>
                </a:solidFill>
                <a:effectLst/>
                <a:latin typeface="Arial" charset="0"/>
                <a:ea typeface="+mn-ea"/>
                <a:cs typeface="+mn-cs"/>
              </a:rPr>
              <a:t> orders use the new forms and process beginning on </a:t>
            </a:r>
            <a:r>
              <a:rPr lang="en-CA" sz="1200" b="1" kern="1200" dirty="0" smtClean="0">
                <a:solidFill>
                  <a:schemeClr val="tx1"/>
                </a:solidFill>
                <a:effectLst/>
                <a:latin typeface="Arial" charset="0"/>
                <a:ea typeface="+mn-ea"/>
                <a:cs typeface="+mn-cs"/>
              </a:rPr>
              <a:t>May 12, 2016</a:t>
            </a:r>
            <a:r>
              <a:rPr lang="en-CA" sz="1200" b="0" kern="1200" dirty="0" smtClean="0">
                <a:solidFill>
                  <a:schemeClr val="tx1"/>
                </a:solidFill>
                <a:effectLst/>
                <a:latin typeface="Arial" charset="0"/>
                <a:ea typeface="+mn-ea"/>
                <a:cs typeface="+mn-cs"/>
              </a:rPr>
              <a:t>.</a:t>
            </a:r>
          </a:p>
          <a:p>
            <a:pPr marL="0" marR="0" indent="0" algn="l" defTabSz="914400" rtl="0" eaLnBrk="0" fontAlgn="base" latinLnBrk="0" hangingPunct="0">
              <a:lnSpc>
                <a:spcPct val="100000"/>
              </a:lnSpc>
              <a:spcBef>
                <a:spcPct val="30000"/>
              </a:spcBef>
              <a:spcAft>
                <a:spcPct val="0"/>
              </a:spcAft>
              <a:buClrTx/>
              <a:buSzTx/>
              <a:buFontTx/>
              <a:buNone/>
              <a:tabLst/>
              <a:defRPr/>
            </a:pPr>
            <a:endParaRPr lang="en-CA" sz="1200" b="0" kern="1200" dirty="0" smtClean="0">
              <a:solidFill>
                <a:schemeClr val="tx1"/>
              </a:solidFill>
              <a:effectLst/>
              <a:latin typeface="Arial"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CA" sz="1200" b="0" kern="1200" dirty="0" smtClean="0">
                <a:solidFill>
                  <a:schemeClr val="tx1"/>
                </a:solidFill>
                <a:effectLst/>
                <a:latin typeface="Arial" charset="0"/>
                <a:ea typeface="+mn-ea"/>
                <a:cs typeface="+mn-cs"/>
              </a:rPr>
              <a:t>During this</a:t>
            </a:r>
            <a:r>
              <a:rPr lang="en-CA" sz="1200" b="0" kern="1200" baseline="0" dirty="0" smtClean="0">
                <a:solidFill>
                  <a:schemeClr val="tx1"/>
                </a:solidFill>
                <a:effectLst/>
                <a:latin typeface="Arial" charset="0"/>
                <a:ea typeface="+mn-ea"/>
                <a:cs typeface="+mn-cs"/>
              </a:rPr>
              <a:t> time, you may see filgrastim arriving from either Biologics or WSP. </a:t>
            </a:r>
            <a:r>
              <a:rPr lang="en-CA" sz="1200" b="0" kern="1200" dirty="0" smtClean="0">
                <a:solidFill>
                  <a:schemeClr val="tx1"/>
                </a:solidFill>
                <a:effectLst/>
                <a:latin typeface="Arial" charset="0"/>
                <a:ea typeface="+mn-ea"/>
                <a:cs typeface="+mn-cs"/>
              </a:rPr>
              <a:t>If</a:t>
            </a:r>
            <a:r>
              <a:rPr lang="en-CA" sz="1200" b="0" kern="1200" baseline="0" dirty="0" smtClean="0">
                <a:solidFill>
                  <a:schemeClr val="tx1"/>
                </a:solidFill>
                <a:effectLst/>
                <a:latin typeface="Arial" charset="0"/>
                <a:ea typeface="+mn-ea"/>
                <a:cs typeface="+mn-cs"/>
              </a:rPr>
              <a:t> an order was signed prior to May 12 and collection is prior to May 31, Biologics fulfills the order. All orders submitted after May 12 will be fulfilled by WSP.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CA" sz="1200" b="0" kern="1200" baseline="0" dirty="0" smtClean="0">
              <a:solidFill>
                <a:schemeClr val="tx1"/>
              </a:solidFill>
              <a:effectLst/>
              <a:latin typeface="Arial"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CA" sz="1200" b="0" kern="1200" baseline="0" dirty="0" smtClean="0">
                <a:solidFill>
                  <a:schemeClr val="tx1"/>
                </a:solidFill>
                <a:effectLst/>
                <a:latin typeface="Arial" charset="0"/>
                <a:ea typeface="+mn-ea"/>
                <a:cs typeface="+mn-cs"/>
              </a:rPr>
              <a:t>In the unlikely event that an order was completed prior to May 12, but the filgrastim will not be shipped by May 31, it will be necessary to submit a new order to WSP. You may be requested to have the physician sign a new order for the filgrastim.</a:t>
            </a:r>
          </a:p>
          <a:p>
            <a:pPr marL="0" marR="0" indent="0" algn="l" defTabSz="914400" rtl="0" eaLnBrk="0" fontAlgn="base" latinLnBrk="0" hangingPunct="0">
              <a:lnSpc>
                <a:spcPct val="100000"/>
              </a:lnSpc>
              <a:spcBef>
                <a:spcPct val="30000"/>
              </a:spcBef>
              <a:spcAft>
                <a:spcPct val="0"/>
              </a:spcAft>
              <a:buClrTx/>
              <a:buSzTx/>
              <a:buFontTx/>
              <a:buNone/>
              <a:tabLst/>
              <a:defRPr/>
            </a:pPr>
            <a:endParaRPr lang="en-CA" sz="1200" b="0" kern="1200" baseline="0" dirty="0" smtClean="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pPr>
              <a:defRPr/>
            </a:pPr>
            <a:fld id="{804D9C41-2DAD-4032-8CEA-1F134629FD39}" type="slidenum">
              <a:rPr lang="en-US" altLang="en-US" smtClean="0"/>
              <a:pPr>
                <a:defRPr/>
              </a:pPr>
              <a:t>11</a:t>
            </a:fld>
            <a:endParaRPr lang="en-US" altLang="en-US"/>
          </a:p>
        </p:txBody>
      </p:sp>
    </p:spTree>
    <p:extLst>
      <p:ext uri="{BB962C8B-B14F-4D97-AF65-F5344CB8AC3E}">
        <p14:creationId xmlns:p14="http://schemas.microsoft.com/office/powerpoint/2010/main" val="28196490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move on to the changes themselves.</a:t>
            </a:r>
            <a:r>
              <a:rPr lang="en-US" baseline="0" dirty="0" smtClean="0"/>
              <a:t> </a:t>
            </a:r>
            <a:r>
              <a:rPr lang="en-US" dirty="0" smtClean="0"/>
              <a:t>There</a:t>
            </a:r>
            <a:r>
              <a:rPr lang="en-US" baseline="0" dirty="0" smtClean="0"/>
              <a:t> are changes to the documents, including ownership. </a:t>
            </a:r>
            <a:r>
              <a:rPr lang="en-US" baseline="0" dirty="0" smtClean="0">
                <a:solidFill>
                  <a:srgbClr val="FF0000"/>
                </a:solidFill>
              </a:rPr>
              <a:t>We’ll also cover process changes, of which there are few really important ones</a:t>
            </a:r>
            <a:r>
              <a:rPr lang="en-US" baseline="0" dirty="0" smtClean="0"/>
              <a:t>.</a:t>
            </a:r>
            <a:endParaRPr lang="en-US" dirty="0"/>
          </a:p>
        </p:txBody>
      </p:sp>
      <p:sp>
        <p:nvSpPr>
          <p:cNvPr id="4" name="Slide Number Placeholder 3"/>
          <p:cNvSpPr>
            <a:spLocks noGrp="1"/>
          </p:cNvSpPr>
          <p:nvPr>
            <p:ph type="sldNum" sz="quarter" idx="10"/>
          </p:nvPr>
        </p:nvSpPr>
        <p:spPr/>
        <p:txBody>
          <a:bodyPr/>
          <a:lstStyle/>
          <a:p>
            <a:pPr>
              <a:defRPr/>
            </a:pPr>
            <a:fld id="{804D9C41-2DAD-4032-8CEA-1F134629FD39}" type="slidenum">
              <a:rPr lang="en-US" altLang="en-US" smtClean="0"/>
              <a:pPr>
                <a:defRPr/>
              </a:pPr>
              <a:t>12</a:t>
            </a:fld>
            <a:endParaRPr lang="en-US" altLang="en-US"/>
          </a:p>
        </p:txBody>
      </p:sp>
    </p:spTree>
    <p:extLst>
      <p:ext uri="{BB962C8B-B14F-4D97-AF65-F5344CB8AC3E}">
        <p14:creationId xmlns:p14="http://schemas.microsoft.com/office/powerpoint/2010/main" val="17951649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a:t>
            </a:r>
            <a:r>
              <a:rPr lang="en-US" baseline="0" dirty="0"/>
              <a:t> that background, let’s move on to the changes made as a result of the selecting Walgreens Specialty Pharmacy to ship </a:t>
            </a:r>
            <a:r>
              <a:rPr lang="en-US" baseline="0" dirty="0" err="1"/>
              <a:t>filgrastim</a:t>
            </a:r>
            <a:r>
              <a:rPr lang="en-US" baseline="0" dirty="0"/>
              <a:t>. Before we move forward with the changes, are there any questions?</a:t>
            </a:r>
            <a:endParaRPr lang="en-US" dirty="0"/>
          </a:p>
        </p:txBody>
      </p:sp>
      <p:sp>
        <p:nvSpPr>
          <p:cNvPr id="4" name="Slide Number Placeholder 3"/>
          <p:cNvSpPr>
            <a:spLocks noGrp="1"/>
          </p:cNvSpPr>
          <p:nvPr>
            <p:ph type="sldNum" sz="quarter" idx="10"/>
          </p:nvPr>
        </p:nvSpPr>
        <p:spPr/>
        <p:txBody>
          <a:bodyPr/>
          <a:lstStyle/>
          <a:p>
            <a:pPr>
              <a:defRPr/>
            </a:pPr>
            <a:fld id="{804D9C41-2DAD-4032-8CEA-1F134629FD39}" type="slidenum">
              <a:rPr lang="en-US" altLang="en-US" smtClean="0"/>
              <a:pPr>
                <a:defRPr/>
              </a:pPr>
              <a:t>13</a:t>
            </a:fld>
            <a:endParaRPr lang="en-US" altLang="en-US"/>
          </a:p>
        </p:txBody>
      </p:sp>
    </p:spTree>
    <p:extLst>
      <p:ext uri="{BB962C8B-B14F-4D97-AF65-F5344CB8AC3E}">
        <p14:creationId xmlns:p14="http://schemas.microsoft.com/office/powerpoint/2010/main" val="40593412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Previously, forms were owned by Biologics.</a:t>
            </a:r>
            <a:r>
              <a:rPr lang="en-US" baseline="0" dirty="0"/>
              <a:t> New forms are now owned and updated by NMDP. </a:t>
            </a:r>
          </a:p>
          <a:p>
            <a:endParaRPr lang="en-US" baseline="0" dirty="0"/>
          </a:p>
          <a:p>
            <a:r>
              <a:rPr lang="en-US" dirty="0"/>
              <a:t>You can find updated forms on the Network Web site.</a:t>
            </a:r>
            <a:r>
              <a:rPr lang="en-US" baseline="0" dirty="0"/>
              <a:t> Form updates, if any, will be communicated via Network notices (email). This will enable us to quickly post updates for you and keep you abreast of any changes.</a:t>
            </a:r>
            <a:endParaRPr lang="en-US" dirty="0"/>
          </a:p>
        </p:txBody>
      </p:sp>
      <p:sp>
        <p:nvSpPr>
          <p:cNvPr id="4" name="Slide Number Placeholder 3"/>
          <p:cNvSpPr>
            <a:spLocks noGrp="1"/>
          </p:cNvSpPr>
          <p:nvPr>
            <p:ph type="sldNum" sz="quarter" idx="10"/>
          </p:nvPr>
        </p:nvSpPr>
        <p:spPr/>
        <p:txBody>
          <a:bodyPr/>
          <a:lstStyle/>
          <a:p>
            <a:pPr>
              <a:defRPr/>
            </a:pPr>
            <a:fld id="{804D9C41-2DAD-4032-8CEA-1F134629FD39}" type="slidenum">
              <a:rPr lang="en-US" altLang="en-US" smtClean="0"/>
              <a:pPr>
                <a:defRPr/>
              </a:pPr>
              <a:t>14</a:t>
            </a:fld>
            <a:endParaRPr lang="en-US" altLang="en-US"/>
          </a:p>
        </p:txBody>
      </p:sp>
    </p:spTree>
    <p:extLst>
      <p:ext uri="{BB962C8B-B14F-4D97-AF65-F5344CB8AC3E}">
        <p14:creationId xmlns:p14="http://schemas.microsoft.com/office/powerpoint/2010/main" val="37547820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As you can see from the listing of new forms, the order form, delivery ticket, and </a:t>
            </a:r>
            <a:r>
              <a:rPr lang="en-US" baseline="0" dirty="0" err="1" smtClean="0"/>
              <a:t>Filgrastim</a:t>
            </a:r>
            <a:r>
              <a:rPr lang="en-US" baseline="0" dirty="0" smtClean="0"/>
              <a:t> Administration Confirmation form have each been modified. </a:t>
            </a:r>
          </a:p>
          <a:p>
            <a:r>
              <a:rPr lang="en-US" baseline="0" dirty="0" smtClean="0"/>
              <a:t>The tracking slip has been eliminated. </a:t>
            </a:r>
          </a:p>
          <a:p>
            <a:r>
              <a:rPr lang="en-US" baseline="0" dirty="0" smtClean="0"/>
              <a:t>The Shipping Information and Epinephrine Auto-injector order forms have been added as new. We’ll go over each of these in detail.</a:t>
            </a:r>
          </a:p>
          <a:p>
            <a:endParaRPr lang="en-US" baseline="0" dirty="0" smtClean="0"/>
          </a:p>
          <a:p>
            <a:r>
              <a:rPr lang="en-US" baseline="0" dirty="0" smtClean="0"/>
              <a:t>Because Walgreen Specialty Pharmacy is incorporated in Pennsylvania, we now need to abide by the Pennsylvania’s pharmaceutical laws. As a result, some form information has changed and is additional to what you have done in the past. Prescription requirements are the most different.</a:t>
            </a:r>
          </a:p>
        </p:txBody>
      </p:sp>
      <p:sp>
        <p:nvSpPr>
          <p:cNvPr id="4" name="Slide Number Placeholder 3"/>
          <p:cNvSpPr>
            <a:spLocks noGrp="1"/>
          </p:cNvSpPr>
          <p:nvPr>
            <p:ph type="sldNum" sz="quarter" idx="10"/>
          </p:nvPr>
        </p:nvSpPr>
        <p:spPr/>
        <p:txBody>
          <a:bodyPr/>
          <a:lstStyle/>
          <a:p>
            <a:pPr>
              <a:defRPr/>
            </a:pPr>
            <a:fld id="{804D9C41-2DAD-4032-8CEA-1F134629FD39}" type="slidenum">
              <a:rPr lang="en-US" altLang="en-US" smtClean="0"/>
              <a:pPr>
                <a:defRPr/>
              </a:pPr>
              <a:t>15</a:t>
            </a:fld>
            <a:endParaRPr lang="en-US" altLang="en-US"/>
          </a:p>
        </p:txBody>
      </p:sp>
    </p:spTree>
    <p:extLst>
      <p:ext uri="{BB962C8B-B14F-4D97-AF65-F5344CB8AC3E}">
        <p14:creationId xmlns:p14="http://schemas.microsoft.com/office/powerpoint/2010/main" val="14722487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Let’s look at some of the most notable changes to the forms: </a:t>
            </a:r>
          </a:p>
          <a:p>
            <a:endParaRPr lang="en-US" baseline="0" dirty="0" smtClean="0"/>
          </a:p>
          <a:p>
            <a:pPr marL="171450" indent="-171450">
              <a:buFont typeface="Arial" panose="020B0604020202020204" pitchFamily="34" charset="0"/>
              <a:buChar char="•"/>
            </a:pPr>
            <a:r>
              <a:rPr lang="en-US" baseline="0" dirty="0" smtClean="0"/>
              <a:t> You can fill out most forms electronically</a:t>
            </a:r>
          </a:p>
          <a:p>
            <a:pPr marL="171450" indent="-171450">
              <a:buFont typeface="Arial" panose="020B0604020202020204" pitchFamily="34" charset="0"/>
              <a:buChar char="•"/>
            </a:pPr>
            <a:r>
              <a:rPr lang="en-US" baseline="0" dirty="0" smtClean="0"/>
              <a:t> The order form is now two forms, one for the prescription and one for the delivery instructions</a:t>
            </a:r>
          </a:p>
          <a:p>
            <a:pPr marL="171450" lvl="0" indent="-171450">
              <a:buFont typeface="Arial" panose="020B0604020202020204" pitchFamily="34" charset="0"/>
              <a:buChar char="•"/>
            </a:pPr>
            <a:r>
              <a:rPr lang="en-US" baseline="0" dirty="0" smtClean="0"/>
              <a:t> Orders require more information such as demographics and allergies</a:t>
            </a:r>
          </a:p>
          <a:p>
            <a:pPr marL="457200" marR="0" lvl="1"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baseline="0" dirty="0" smtClean="0"/>
              <a:t>It is also important to note that the CBC w/diff check box has also been eliminated from the </a:t>
            </a:r>
            <a:r>
              <a:rPr lang="en-US" baseline="0" dirty="0" err="1" smtClean="0"/>
              <a:t>filgrastim</a:t>
            </a:r>
            <a:r>
              <a:rPr lang="en-US" baseline="0" dirty="0" smtClean="0"/>
              <a:t> Order form. If a patient needs a blood draw, the prescribing physician needs to execute an additional order.</a:t>
            </a:r>
            <a:endParaRPr lang="en-US" dirty="0" smtClean="0"/>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 Epinephrine is now ordered separately. There is no longer an Epi check box to select on the </a:t>
            </a:r>
            <a:r>
              <a:rPr lang="en-US" baseline="0" dirty="0" err="1" smtClean="0"/>
              <a:t>filgrastim</a:t>
            </a:r>
            <a:r>
              <a:rPr lang="en-US" baseline="0" dirty="0" smtClean="0"/>
              <a:t> order form.</a:t>
            </a:r>
          </a:p>
          <a:p>
            <a:pPr marL="171450" indent="-171450">
              <a:buFont typeface="Arial" panose="020B0604020202020204"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pPr>
              <a:defRPr/>
            </a:pPr>
            <a:fld id="{804D9C41-2DAD-4032-8CEA-1F134629FD39}" type="slidenum">
              <a:rPr lang="en-US" altLang="en-US" smtClean="0"/>
              <a:pPr>
                <a:defRPr/>
              </a:pPr>
              <a:t>16</a:t>
            </a:fld>
            <a:endParaRPr lang="en-US" altLang="en-US"/>
          </a:p>
        </p:txBody>
      </p:sp>
    </p:spTree>
    <p:extLst>
      <p:ext uri="{BB962C8B-B14F-4D97-AF65-F5344CB8AC3E}">
        <p14:creationId xmlns:p14="http://schemas.microsoft.com/office/powerpoint/2010/main" val="3747438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current order form.  </a:t>
            </a:r>
            <a:endParaRPr lang="en-US" b="0" i="0" u="none" dirty="0"/>
          </a:p>
        </p:txBody>
      </p:sp>
      <p:sp>
        <p:nvSpPr>
          <p:cNvPr id="4" name="Slide Number Placeholder 3"/>
          <p:cNvSpPr>
            <a:spLocks noGrp="1"/>
          </p:cNvSpPr>
          <p:nvPr>
            <p:ph type="sldNum" sz="quarter" idx="10"/>
          </p:nvPr>
        </p:nvSpPr>
        <p:spPr/>
        <p:txBody>
          <a:bodyPr/>
          <a:lstStyle/>
          <a:p>
            <a:pPr>
              <a:defRPr/>
            </a:pPr>
            <a:fld id="{804D9C41-2DAD-4032-8CEA-1F134629FD39}" type="slidenum">
              <a:rPr lang="en-US" altLang="en-US" smtClean="0"/>
              <a:pPr>
                <a:defRPr/>
              </a:pPr>
              <a:t>17</a:t>
            </a:fld>
            <a:endParaRPr lang="en-US" altLang="en-US"/>
          </a:p>
        </p:txBody>
      </p:sp>
    </p:spTree>
    <p:extLst>
      <p:ext uri="{BB962C8B-B14F-4D97-AF65-F5344CB8AC3E}">
        <p14:creationId xmlns:p14="http://schemas.microsoft.com/office/powerpoint/2010/main" val="13391362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This is the new order form. You will notice the form now requires information regarding demographics, current medications, and  allergy information. </a:t>
            </a:r>
          </a:p>
          <a:p>
            <a:endParaRPr lang="en-US" b="0" baseline="0" dirty="0" smtClean="0"/>
          </a:p>
          <a:p>
            <a:r>
              <a:rPr lang="en-US" b="0" baseline="0" dirty="0" smtClean="0"/>
              <a:t> Prescribing providers now sign in a different space on the form—here in the right column rather than at the bottom of the form. Please teach physicians to sign in the correct space. </a:t>
            </a:r>
          </a:p>
          <a:p>
            <a:r>
              <a:rPr lang="en-US" b="0" baseline="0" dirty="0" smtClean="0"/>
              <a:t>The bottom signature is for prescribing a generic product. </a:t>
            </a:r>
            <a:r>
              <a:rPr lang="en-US" b="0" i="0" u="none" baseline="0" dirty="0" smtClean="0"/>
              <a:t>NMDP IND Protocol requires that </a:t>
            </a:r>
            <a:r>
              <a:rPr lang="en-US" b="0" i="0" u="none" baseline="0" dirty="0" err="1" smtClean="0"/>
              <a:t>filgrastim</a:t>
            </a:r>
            <a:r>
              <a:rPr lang="en-US" b="0" i="0" u="none" baseline="0" dirty="0" smtClean="0"/>
              <a:t> come from Amgen. This mean that all orders will </a:t>
            </a:r>
            <a:r>
              <a:rPr lang="en-US" b="1" i="1" u="sng" baseline="0" dirty="0" smtClean="0"/>
              <a:t>only</a:t>
            </a:r>
            <a:r>
              <a:rPr lang="en-US" b="0" i="0" u="none" baseline="0" dirty="0" smtClean="0"/>
              <a:t> be filled with Neupogen. A generic cannot be substituted. </a:t>
            </a:r>
          </a:p>
          <a:p>
            <a:endParaRPr lang="en-US" b="0" i="0" u="none" baseline="0" dirty="0" smtClean="0"/>
          </a:p>
          <a:p>
            <a:r>
              <a:rPr lang="en-US" b="1" i="0" u="none" baseline="0" dirty="0" smtClean="0"/>
              <a:t>If</a:t>
            </a:r>
            <a:r>
              <a:rPr lang="en-US" b="0" i="0" u="none" baseline="0" dirty="0" smtClean="0"/>
              <a:t> a physician accidentally signed on the substitution (generic) line, you do not need to get another order signed. </a:t>
            </a:r>
            <a:r>
              <a:rPr lang="en-US" sz="1200" kern="1200" dirty="0" smtClean="0">
                <a:solidFill>
                  <a:schemeClr val="tx1"/>
                </a:solidFill>
                <a:effectLst/>
                <a:latin typeface="Arial" charset="0"/>
                <a:ea typeface="+mn-ea"/>
                <a:cs typeface="+mn-cs"/>
              </a:rPr>
              <a:t>WSP will still only fill it with </a:t>
            </a:r>
            <a:r>
              <a:rPr lang="en-US" sz="1200" kern="1200" dirty="0" err="1" smtClean="0">
                <a:solidFill>
                  <a:schemeClr val="tx1"/>
                </a:solidFill>
                <a:effectLst/>
                <a:latin typeface="Arial" charset="0"/>
                <a:ea typeface="+mn-ea"/>
                <a:cs typeface="+mn-cs"/>
              </a:rPr>
              <a:t>Neopogen</a:t>
            </a:r>
            <a:r>
              <a:rPr lang="en-US" sz="1200" kern="1200" dirty="0" smtClean="0">
                <a:solidFill>
                  <a:schemeClr val="tx1"/>
                </a:solidFill>
                <a:effectLst/>
                <a:latin typeface="Arial" charset="0"/>
                <a:ea typeface="+mn-ea"/>
                <a:cs typeface="+mn-cs"/>
              </a:rPr>
              <a:t>, even if the substitution line is signed. </a:t>
            </a:r>
            <a:r>
              <a:rPr lang="en-US" b="0" i="0" u="none" baseline="0" dirty="0" smtClean="0"/>
              <a:t>Please let the provider know the location for correctly signing next time.</a:t>
            </a:r>
            <a:endParaRPr lang="en-US" b="0" i="0" u="none" dirty="0"/>
          </a:p>
        </p:txBody>
      </p:sp>
      <p:sp>
        <p:nvSpPr>
          <p:cNvPr id="4" name="Slide Number Placeholder 3"/>
          <p:cNvSpPr>
            <a:spLocks noGrp="1"/>
          </p:cNvSpPr>
          <p:nvPr>
            <p:ph type="sldNum" sz="quarter" idx="10"/>
          </p:nvPr>
        </p:nvSpPr>
        <p:spPr/>
        <p:txBody>
          <a:bodyPr/>
          <a:lstStyle/>
          <a:p>
            <a:pPr>
              <a:defRPr/>
            </a:pPr>
            <a:fld id="{804D9C41-2DAD-4032-8CEA-1F134629FD39}" type="slidenum">
              <a:rPr lang="en-US" altLang="en-US" smtClean="0"/>
              <a:pPr>
                <a:defRPr/>
              </a:pPr>
              <a:t>18</a:t>
            </a:fld>
            <a:endParaRPr lang="en-US" altLang="en-US"/>
          </a:p>
        </p:txBody>
      </p:sp>
    </p:spTree>
    <p:extLst>
      <p:ext uri="{BB962C8B-B14F-4D97-AF65-F5344CB8AC3E}">
        <p14:creationId xmlns:p14="http://schemas.microsoft.com/office/powerpoint/2010/main" val="18348111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Shipping form is new. The form contains the ship-to locations for all filgrastim orders and the contents of the shipped packages. You won’t see the shipping information on the prescription anymore. As an AC, you most likely will never see this form.</a:t>
            </a:r>
            <a:endParaRPr lang="en-US" b="0" i="0" u="none" baseline="0" dirty="0" smtClean="0"/>
          </a:p>
          <a:p>
            <a:endParaRPr lang="en-US" b="0" i="0" u="none" baseline="0" dirty="0" smtClean="0"/>
          </a:p>
        </p:txBody>
      </p:sp>
      <p:sp>
        <p:nvSpPr>
          <p:cNvPr id="4" name="Slide Number Placeholder 3"/>
          <p:cNvSpPr>
            <a:spLocks noGrp="1"/>
          </p:cNvSpPr>
          <p:nvPr>
            <p:ph type="sldNum" sz="quarter" idx="10"/>
          </p:nvPr>
        </p:nvSpPr>
        <p:spPr/>
        <p:txBody>
          <a:bodyPr/>
          <a:lstStyle/>
          <a:p>
            <a:pPr>
              <a:defRPr/>
            </a:pPr>
            <a:fld id="{804D9C41-2DAD-4032-8CEA-1F134629FD39}" type="slidenum">
              <a:rPr lang="en-US" altLang="en-US" smtClean="0"/>
              <a:pPr>
                <a:defRPr/>
              </a:pPr>
              <a:t>19</a:t>
            </a:fld>
            <a:endParaRPr lang="en-US" altLang="en-US"/>
          </a:p>
        </p:txBody>
      </p:sp>
    </p:spTree>
    <p:extLst>
      <p:ext uri="{BB962C8B-B14F-4D97-AF65-F5344CB8AC3E}">
        <p14:creationId xmlns:p14="http://schemas.microsoft.com/office/powerpoint/2010/main" val="14680480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Today we are going </a:t>
            </a:r>
            <a:r>
              <a:rPr lang="en-US" baseline="0" dirty="0"/>
              <a:t>to talk about NMDP’s new relationship with Walgreen’s Specialty Pharmacy. </a:t>
            </a:r>
            <a:r>
              <a:rPr lang="en-CA" sz="1200" kern="1200" dirty="0">
                <a:solidFill>
                  <a:schemeClr val="tx1"/>
                </a:solidFill>
                <a:effectLst/>
                <a:latin typeface="Arial" charset="0"/>
                <a:ea typeface="+mn-ea"/>
                <a:cs typeface="+mn-cs"/>
              </a:rPr>
              <a:t>This course is designed to ensure that staff at </a:t>
            </a:r>
            <a:r>
              <a:rPr lang="en-CA" sz="1200" kern="1200" dirty="0" smtClean="0">
                <a:solidFill>
                  <a:schemeClr val="tx1"/>
                </a:solidFill>
                <a:effectLst/>
                <a:latin typeface="Arial" charset="0"/>
                <a:ea typeface="+mn-ea"/>
                <a:cs typeface="+mn-cs"/>
              </a:rPr>
              <a:t>apheresis </a:t>
            </a:r>
            <a:r>
              <a:rPr lang="en-CA" sz="1200" kern="1200" dirty="0">
                <a:solidFill>
                  <a:schemeClr val="tx1"/>
                </a:solidFill>
                <a:effectLst/>
                <a:latin typeface="Arial" charset="0"/>
                <a:ea typeface="+mn-ea"/>
                <a:cs typeface="+mn-cs"/>
              </a:rPr>
              <a:t>centers understand the changes for ordering </a:t>
            </a:r>
            <a:r>
              <a:rPr lang="en-CA" sz="1200" kern="1200" dirty="0" err="1">
                <a:solidFill>
                  <a:schemeClr val="tx1"/>
                </a:solidFill>
                <a:effectLst/>
                <a:latin typeface="Arial" charset="0"/>
                <a:ea typeface="+mn-ea"/>
                <a:cs typeface="+mn-cs"/>
              </a:rPr>
              <a:t>filgrastim</a:t>
            </a:r>
            <a:r>
              <a:rPr lang="en-CA" sz="1200" kern="1200" dirty="0">
                <a:solidFill>
                  <a:schemeClr val="tx1"/>
                </a:solidFill>
                <a:effectLst/>
                <a:latin typeface="Arial" charset="0"/>
                <a:ea typeface="+mn-ea"/>
                <a:cs typeface="+mn-cs"/>
              </a:rPr>
              <a:t>. </a:t>
            </a:r>
          </a:p>
        </p:txBody>
      </p:sp>
      <p:sp>
        <p:nvSpPr>
          <p:cNvPr id="4" name="Slide Number Placeholder 3"/>
          <p:cNvSpPr>
            <a:spLocks noGrp="1"/>
          </p:cNvSpPr>
          <p:nvPr>
            <p:ph type="sldNum" sz="quarter" idx="10"/>
          </p:nvPr>
        </p:nvSpPr>
        <p:spPr/>
        <p:txBody>
          <a:bodyPr/>
          <a:lstStyle/>
          <a:p>
            <a:pPr>
              <a:defRPr/>
            </a:pPr>
            <a:fld id="{804D9C41-2DAD-4032-8CEA-1F134629FD39}" type="slidenum">
              <a:rPr lang="en-US" altLang="en-US" smtClean="0"/>
              <a:pPr>
                <a:defRPr/>
              </a:pPr>
              <a:t>2</a:t>
            </a:fld>
            <a:endParaRPr lang="en-US" altLang="en-US"/>
          </a:p>
        </p:txBody>
      </p:sp>
    </p:spTree>
    <p:extLst>
      <p:ext uri="{BB962C8B-B14F-4D97-AF65-F5344CB8AC3E}">
        <p14:creationId xmlns:p14="http://schemas.microsoft.com/office/powerpoint/2010/main" val="7702766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a:t>
            </a:r>
            <a:r>
              <a:rPr lang="en-US" baseline="0" dirty="0" smtClean="0"/>
              <a:t> an epi pen is needed, you now place the order on a separate form,  the Epinephrine Order form. The Epi check box has been removed from the </a:t>
            </a:r>
            <a:r>
              <a:rPr lang="en-US" baseline="0" dirty="0" err="1" smtClean="0"/>
              <a:t>Filgrastim</a:t>
            </a:r>
            <a:r>
              <a:rPr lang="en-US" baseline="0" dirty="0" smtClean="0"/>
              <a:t> Order form. Submit the epinephrine order form with the </a:t>
            </a:r>
            <a:r>
              <a:rPr lang="en-US" baseline="0" dirty="0" err="1" smtClean="0"/>
              <a:t>F</a:t>
            </a:r>
            <a:r>
              <a:rPr lang="en-US" b="0" baseline="0" dirty="0" err="1" smtClean="0"/>
              <a:t>ilgrastim</a:t>
            </a:r>
            <a:r>
              <a:rPr lang="en-US" b="0" baseline="0" dirty="0" smtClean="0"/>
              <a:t> Order form and Shipping Information form.</a:t>
            </a:r>
          </a:p>
          <a:p>
            <a:endParaRPr lang="en-US" b="0" baseline="0" dirty="0" smtClean="0"/>
          </a:p>
          <a:p>
            <a:r>
              <a:rPr lang="en-US" b="0" i="0" u="none" baseline="0" dirty="0" smtClean="0"/>
              <a:t>The epinephrine form requires a separate prescribing provider signature.  Donor Centers should only order </a:t>
            </a:r>
            <a:r>
              <a:rPr lang="en-US" b="0" i="0" u="none" baseline="0" dirty="0" err="1" smtClean="0"/>
              <a:t>Epinephine</a:t>
            </a:r>
            <a:r>
              <a:rPr lang="en-US" b="0" i="0" u="none" baseline="0" dirty="0" smtClean="0"/>
              <a:t> for emergency situations, meaning you have completed a thorough investigation of clinical site options and a clinical site is not available. Please ensure you complete due diligence.</a:t>
            </a:r>
          </a:p>
          <a:p>
            <a:endParaRPr lang="en-US" b="0" i="0" u="none" baseline="0" dirty="0" smtClean="0"/>
          </a:p>
          <a:p>
            <a:r>
              <a:rPr lang="en-US" b="0" i="0" u="none" baseline="0" dirty="0" smtClean="0"/>
              <a:t>Note also that because epinephrine is not part of the study, generic substitution is acceptable.  Note that the form asks for the dose of Epinephrine auto-injector dose, which is its generic name.</a:t>
            </a:r>
          </a:p>
        </p:txBody>
      </p:sp>
      <p:sp>
        <p:nvSpPr>
          <p:cNvPr id="4" name="Slide Number Placeholder 3"/>
          <p:cNvSpPr>
            <a:spLocks noGrp="1"/>
          </p:cNvSpPr>
          <p:nvPr>
            <p:ph type="sldNum" sz="quarter" idx="10"/>
          </p:nvPr>
        </p:nvSpPr>
        <p:spPr/>
        <p:txBody>
          <a:bodyPr/>
          <a:lstStyle/>
          <a:p>
            <a:pPr>
              <a:defRPr/>
            </a:pPr>
            <a:fld id="{804D9C41-2DAD-4032-8CEA-1F134629FD39}" type="slidenum">
              <a:rPr lang="en-US" altLang="en-US" smtClean="0"/>
              <a:pPr>
                <a:defRPr/>
              </a:pPr>
              <a:t>20</a:t>
            </a:fld>
            <a:endParaRPr lang="en-US" altLang="en-US"/>
          </a:p>
        </p:txBody>
      </p:sp>
    </p:spTree>
    <p:extLst>
      <p:ext uri="{BB962C8B-B14F-4D97-AF65-F5344CB8AC3E}">
        <p14:creationId xmlns:p14="http://schemas.microsoft.com/office/powerpoint/2010/main" val="39911502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charset="0"/>
                <a:ea typeface="+mn-ea"/>
                <a:cs typeface="+mn-cs"/>
              </a:rPr>
              <a:t>This is the former</a:t>
            </a:r>
            <a:r>
              <a:rPr lang="en-US" sz="1200" kern="1200" baseline="0" dirty="0" smtClean="0">
                <a:solidFill>
                  <a:schemeClr val="tx1"/>
                </a:solidFill>
                <a:effectLst/>
                <a:latin typeface="Arial" charset="0"/>
                <a:ea typeface="+mn-ea"/>
                <a:cs typeface="+mn-cs"/>
              </a:rPr>
              <a:t> delivery ticket.</a:t>
            </a:r>
          </a:p>
        </p:txBody>
      </p:sp>
      <p:sp>
        <p:nvSpPr>
          <p:cNvPr id="4" name="Slide Number Placeholder 3"/>
          <p:cNvSpPr>
            <a:spLocks noGrp="1"/>
          </p:cNvSpPr>
          <p:nvPr>
            <p:ph type="sldNum" sz="quarter" idx="10"/>
          </p:nvPr>
        </p:nvSpPr>
        <p:spPr/>
        <p:txBody>
          <a:bodyPr/>
          <a:lstStyle/>
          <a:p>
            <a:pPr>
              <a:defRPr/>
            </a:pPr>
            <a:fld id="{804D9C41-2DAD-4032-8CEA-1F134629FD39}" type="slidenum">
              <a:rPr lang="en-US" altLang="en-US" smtClean="0"/>
              <a:pPr>
                <a:defRPr/>
              </a:pPr>
              <a:t>21</a:t>
            </a:fld>
            <a:endParaRPr lang="en-US" altLang="en-US"/>
          </a:p>
        </p:txBody>
      </p:sp>
    </p:spTree>
    <p:extLst>
      <p:ext uri="{BB962C8B-B14F-4D97-AF65-F5344CB8AC3E}">
        <p14:creationId xmlns:p14="http://schemas.microsoft.com/office/powerpoint/2010/main" val="28688212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charset="0"/>
                <a:ea typeface="+mn-ea"/>
                <a:cs typeface="+mn-cs"/>
              </a:rPr>
              <a:t>The Delivery Ticket form has been refreshed. WSP includes this form in each shipment. It contains the following columns</a:t>
            </a:r>
            <a:r>
              <a:rPr lang="en-US" sz="1200" kern="1200" baseline="0" dirty="0" smtClean="0">
                <a:solidFill>
                  <a:schemeClr val="tx1"/>
                </a:solidFill>
                <a:effectLst/>
                <a:latin typeface="Arial" charset="0"/>
                <a:ea typeface="+mn-ea"/>
                <a:cs typeface="+mn-cs"/>
              </a:rPr>
              <a:t> of information</a:t>
            </a:r>
            <a:r>
              <a:rPr lang="en-US" sz="1200" kern="1200" dirty="0" smtClean="0">
                <a:solidFill>
                  <a:schemeClr val="tx1"/>
                </a:solidFill>
                <a:effectLst/>
                <a:latin typeface="Arial" charset="0"/>
                <a:ea typeface="+mn-ea"/>
                <a:cs typeface="+mn-cs"/>
              </a:rPr>
              <a:t>:</a:t>
            </a:r>
          </a:p>
          <a:p>
            <a:pPr marL="171450" lvl="0" indent="-171450">
              <a:buFont typeface="Arial" panose="020B0604020202020204" pitchFamily="34" charset="0"/>
              <a:buChar char="•"/>
            </a:pPr>
            <a:r>
              <a:rPr lang="en-US" sz="1200" kern="1200" dirty="0" smtClean="0">
                <a:solidFill>
                  <a:schemeClr val="tx1"/>
                </a:solidFill>
                <a:effectLst/>
                <a:latin typeface="Arial" charset="0"/>
                <a:ea typeface="+mn-ea"/>
                <a:cs typeface="+mn-cs"/>
              </a:rPr>
              <a:t>DID</a:t>
            </a:r>
          </a:p>
          <a:p>
            <a:pPr marL="171450" lvl="0" indent="-171450">
              <a:buFont typeface="Arial" panose="020B0604020202020204" pitchFamily="34" charset="0"/>
              <a:buChar char="•"/>
            </a:pPr>
            <a:r>
              <a:rPr lang="en-US" sz="1200" kern="1200" dirty="0" smtClean="0">
                <a:solidFill>
                  <a:schemeClr val="tx1"/>
                </a:solidFill>
                <a:effectLst/>
                <a:latin typeface="Arial" charset="0"/>
                <a:ea typeface="+mn-ea"/>
                <a:cs typeface="+mn-cs"/>
              </a:rPr>
              <a:t>Ship to address</a:t>
            </a:r>
          </a:p>
          <a:p>
            <a:pPr marL="171450" lvl="0" indent="-171450">
              <a:buFont typeface="Arial" panose="020B0604020202020204" pitchFamily="34" charset="0"/>
              <a:buChar char="•"/>
            </a:pPr>
            <a:r>
              <a:rPr lang="en-US" sz="1200" kern="1200" dirty="0" smtClean="0">
                <a:solidFill>
                  <a:schemeClr val="tx1"/>
                </a:solidFill>
                <a:effectLst/>
                <a:latin typeface="Arial" charset="0"/>
                <a:ea typeface="+mn-ea"/>
                <a:cs typeface="+mn-cs"/>
              </a:rPr>
              <a:t>Listing of vials</a:t>
            </a:r>
          </a:p>
          <a:p>
            <a:pPr marL="171450" lvl="0" indent="-171450">
              <a:buFont typeface="Arial" panose="020B0604020202020204" pitchFamily="34" charset="0"/>
              <a:buChar char="•"/>
            </a:pPr>
            <a:r>
              <a:rPr lang="en-US" sz="1200" kern="1200" dirty="0" smtClean="0">
                <a:solidFill>
                  <a:schemeClr val="tx1"/>
                </a:solidFill>
                <a:effectLst/>
                <a:latin typeface="Arial" charset="0"/>
                <a:ea typeface="+mn-ea"/>
                <a:cs typeface="+mn-cs"/>
              </a:rPr>
              <a:t>Lot numbers and expiration dates</a:t>
            </a:r>
          </a:p>
          <a:p>
            <a:pPr marL="171450" lvl="0" indent="-171450">
              <a:buFont typeface="Arial" panose="020B0604020202020204" pitchFamily="34" charset="0"/>
              <a:buChar char="•"/>
            </a:pPr>
            <a:r>
              <a:rPr lang="en-US" sz="1200" kern="1200" dirty="0" smtClean="0">
                <a:solidFill>
                  <a:schemeClr val="tx1"/>
                </a:solidFill>
                <a:effectLst/>
                <a:latin typeface="Arial" charset="0"/>
                <a:ea typeface="+mn-ea"/>
                <a:cs typeface="+mn-cs"/>
              </a:rPr>
              <a:t>And enables the receiver to record the appearance of the vials and whether or not they were properly sealed.</a:t>
            </a:r>
          </a:p>
          <a:p>
            <a:endParaRPr lang="en-US" sz="1200" kern="1200" dirty="0" smtClean="0">
              <a:solidFill>
                <a:schemeClr val="tx1"/>
              </a:solidFill>
              <a:effectLst/>
              <a:latin typeface="Arial" charset="0"/>
              <a:ea typeface="+mn-ea"/>
              <a:cs typeface="+mn-cs"/>
            </a:endParaRPr>
          </a:p>
          <a:p>
            <a:r>
              <a:rPr lang="en-US" sz="1200" kern="1200" dirty="0" smtClean="0">
                <a:solidFill>
                  <a:schemeClr val="tx1"/>
                </a:solidFill>
                <a:effectLst/>
                <a:latin typeface="Arial" charset="0"/>
                <a:ea typeface="+mn-ea"/>
                <a:cs typeface="+mn-cs"/>
              </a:rPr>
              <a:t>It is important to note that while Biologics counted their doses by number of vials, Walgreens Specialty Pharmacy counts their doses by </a:t>
            </a:r>
            <a:r>
              <a:rPr lang="en-US" sz="1200" kern="1200" dirty="0" err="1" smtClean="0">
                <a:solidFill>
                  <a:schemeClr val="tx1"/>
                </a:solidFill>
                <a:effectLst/>
                <a:latin typeface="Arial" charset="0"/>
                <a:ea typeface="+mn-ea"/>
                <a:cs typeface="+mn-cs"/>
              </a:rPr>
              <a:t>mls</a:t>
            </a:r>
            <a:r>
              <a:rPr lang="en-US" sz="1200" kern="1200" dirty="0" smtClean="0">
                <a:solidFill>
                  <a:schemeClr val="tx1"/>
                </a:solidFill>
                <a:effectLst/>
                <a:latin typeface="Arial" charset="0"/>
                <a:ea typeface="+mn-ea"/>
                <a:cs typeface="+mn-cs"/>
              </a:rPr>
              <a:t>.  WSP considers 1 dose of </a:t>
            </a:r>
            <a:r>
              <a:rPr lang="en-US" sz="1200" kern="1200" dirty="0" err="1" smtClean="0">
                <a:solidFill>
                  <a:schemeClr val="tx1"/>
                </a:solidFill>
                <a:effectLst/>
                <a:latin typeface="Arial" charset="0"/>
                <a:ea typeface="+mn-ea"/>
                <a:cs typeface="+mn-cs"/>
              </a:rPr>
              <a:t>Neupogen</a:t>
            </a:r>
            <a:r>
              <a:rPr lang="en-US" sz="1200" kern="1200" dirty="0" smtClean="0">
                <a:solidFill>
                  <a:schemeClr val="tx1"/>
                </a:solidFill>
                <a:effectLst/>
                <a:latin typeface="Arial" charset="0"/>
                <a:ea typeface="+mn-ea"/>
                <a:cs typeface="+mn-cs"/>
              </a:rPr>
              <a:t> to be equal to 1 ml. Hence the quantity listed on the prescription label appears differently than it did with Biologics.</a:t>
            </a:r>
          </a:p>
        </p:txBody>
      </p:sp>
      <p:sp>
        <p:nvSpPr>
          <p:cNvPr id="4" name="Slide Number Placeholder 3"/>
          <p:cNvSpPr>
            <a:spLocks noGrp="1"/>
          </p:cNvSpPr>
          <p:nvPr>
            <p:ph type="sldNum" sz="quarter" idx="10"/>
          </p:nvPr>
        </p:nvSpPr>
        <p:spPr/>
        <p:txBody>
          <a:bodyPr/>
          <a:lstStyle/>
          <a:p>
            <a:pPr>
              <a:defRPr/>
            </a:pPr>
            <a:fld id="{804D9C41-2DAD-4032-8CEA-1F134629FD39}" type="slidenum">
              <a:rPr lang="en-US" altLang="en-US" smtClean="0"/>
              <a:pPr>
                <a:defRPr/>
              </a:pPr>
              <a:t>22</a:t>
            </a:fld>
            <a:endParaRPr lang="en-US" altLang="en-US"/>
          </a:p>
        </p:txBody>
      </p:sp>
    </p:spTree>
    <p:extLst>
      <p:ext uri="{BB962C8B-B14F-4D97-AF65-F5344CB8AC3E}">
        <p14:creationId xmlns:p14="http://schemas.microsoft.com/office/powerpoint/2010/main" val="40512446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charset="0"/>
                <a:ea typeface="+mn-ea"/>
                <a:cs typeface="+mn-cs"/>
              </a:rPr>
              <a:t>Let’s look at this example. Here we have a completed Delivery Ticket</a:t>
            </a:r>
            <a:r>
              <a:rPr lang="en-US" sz="1200" kern="1200" baseline="0" dirty="0" smtClean="0">
                <a:solidFill>
                  <a:schemeClr val="tx1"/>
                </a:solidFill>
                <a:effectLst/>
                <a:latin typeface="Arial" charset="0"/>
                <a:ea typeface="+mn-ea"/>
                <a:cs typeface="+mn-cs"/>
              </a:rPr>
              <a:t> and </a:t>
            </a:r>
            <a:r>
              <a:rPr lang="en-US" sz="1200" kern="1200" dirty="0" smtClean="0">
                <a:solidFill>
                  <a:schemeClr val="tx1"/>
                </a:solidFill>
                <a:effectLst/>
                <a:latin typeface="Arial" charset="0"/>
                <a:ea typeface="+mn-ea"/>
                <a:cs typeface="+mn-cs"/>
              </a:rPr>
              <a:t>its matching label. First, know that S-D-V stands for “Single Dose Vial”.  Since the </a:t>
            </a:r>
            <a:r>
              <a:rPr lang="en-US" sz="1200" kern="1200" dirty="0" err="1" smtClean="0">
                <a:solidFill>
                  <a:schemeClr val="tx1"/>
                </a:solidFill>
                <a:effectLst/>
                <a:latin typeface="Arial" charset="0"/>
                <a:ea typeface="+mn-ea"/>
                <a:cs typeface="+mn-cs"/>
              </a:rPr>
              <a:t>filgrastim</a:t>
            </a:r>
            <a:r>
              <a:rPr lang="en-US" sz="1200" kern="1200" dirty="0" smtClean="0">
                <a:solidFill>
                  <a:schemeClr val="tx1"/>
                </a:solidFill>
                <a:effectLst/>
                <a:latin typeface="Arial" charset="0"/>
                <a:ea typeface="+mn-ea"/>
                <a:cs typeface="+mn-cs"/>
              </a:rPr>
              <a:t> vial with 480mcg is equal to 1.6 ml (red box), Walgreens rounds up and records the dose as 2, even though it is </a:t>
            </a:r>
            <a:r>
              <a:rPr lang="en-US" sz="1200" b="1" kern="1200" dirty="0" smtClean="0">
                <a:solidFill>
                  <a:schemeClr val="tx1"/>
                </a:solidFill>
                <a:effectLst/>
                <a:latin typeface="Arial" charset="0"/>
                <a:ea typeface="+mn-ea"/>
                <a:cs typeface="+mn-cs"/>
              </a:rPr>
              <a:t>ONE VIAL</a:t>
            </a:r>
            <a:r>
              <a:rPr lang="en-US" sz="1200" kern="1200" dirty="0" smtClean="0">
                <a:solidFill>
                  <a:schemeClr val="tx1"/>
                </a:solidFill>
                <a:effectLst/>
                <a:latin typeface="Arial" charset="0"/>
                <a:ea typeface="+mn-ea"/>
                <a:cs typeface="+mn-cs"/>
              </a:rPr>
              <a:t>. It will record the number of doses, not the number of vials on the prescription label.</a:t>
            </a:r>
          </a:p>
          <a:p>
            <a:endParaRPr lang="en-US" sz="1200" kern="1200" dirty="0" smtClean="0">
              <a:solidFill>
                <a:schemeClr val="tx1"/>
              </a:solidFill>
              <a:effectLst/>
              <a:latin typeface="Arial" charset="0"/>
              <a:ea typeface="+mn-ea"/>
              <a:cs typeface="+mn-cs"/>
            </a:endParaRPr>
          </a:p>
          <a:p>
            <a:r>
              <a:rPr lang="en-US" sz="1200" kern="1200" dirty="0" smtClean="0">
                <a:solidFill>
                  <a:schemeClr val="tx1"/>
                </a:solidFill>
                <a:effectLst/>
                <a:latin typeface="Arial" charset="0"/>
                <a:ea typeface="+mn-ea"/>
                <a:cs typeface="+mn-cs"/>
              </a:rPr>
              <a:t>That is why the prescription label records the </a:t>
            </a:r>
            <a:r>
              <a:rPr lang="en-US" sz="1200" kern="1200" dirty="0" err="1" smtClean="0">
                <a:solidFill>
                  <a:schemeClr val="tx1"/>
                </a:solidFill>
                <a:effectLst/>
                <a:latin typeface="Arial" charset="0"/>
                <a:ea typeface="+mn-ea"/>
                <a:cs typeface="+mn-cs"/>
              </a:rPr>
              <a:t>Neupogen</a:t>
            </a:r>
            <a:r>
              <a:rPr lang="en-US" sz="1200" kern="1200" dirty="0" smtClean="0">
                <a:solidFill>
                  <a:schemeClr val="tx1"/>
                </a:solidFill>
                <a:effectLst/>
                <a:latin typeface="Arial" charset="0"/>
                <a:ea typeface="+mn-ea"/>
                <a:cs typeface="+mn-cs"/>
              </a:rPr>
              <a:t> </a:t>
            </a:r>
            <a:r>
              <a:rPr lang="en-US" sz="1200" b="1" kern="1200" dirty="0" smtClean="0">
                <a:solidFill>
                  <a:schemeClr val="tx1"/>
                </a:solidFill>
                <a:effectLst/>
                <a:latin typeface="Arial" charset="0"/>
                <a:ea typeface="+mn-ea"/>
                <a:cs typeface="+mn-cs"/>
              </a:rPr>
              <a:t>dose</a:t>
            </a:r>
            <a:r>
              <a:rPr lang="en-US" sz="1200" kern="1200" dirty="0" smtClean="0">
                <a:solidFill>
                  <a:schemeClr val="tx1"/>
                </a:solidFill>
                <a:effectLst/>
                <a:latin typeface="Arial" charset="0"/>
                <a:ea typeface="+mn-ea"/>
                <a:cs typeface="+mn-cs"/>
              </a:rPr>
              <a:t> as 2 (or 480mcg/1.6ml SDV 2=1) and the Delivery ticket states that 1  480MCG vial is in the shipment (yellow</a:t>
            </a:r>
            <a:r>
              <a:rPr lang="en-US" sz="1200" kern="1200" baseline="0" dirty="0" smtClean="0">
                <a:solidFill>
                  <a:schemeClr val="tx1"/>
                </a:solidFill>
                <a:effectLst/>
                <a:latin typeface="Arial" charset="0"/>
                <a:ea typeface="+mn-ea"/>
                <a:cs typeface="+mn-cs"/>
              </a:rPr>
              <a:t> highlight)</a:t>
            </a:r>
            <a:r>
              <a:rPr lang="en-US" sz="1200" kern="1200" dirty="0" smtClean="0">
                <a:solidFill>
                  <a:schemeClr val="tx1"/>
                </a:solidFill>
                <a:effectLst/>
                <a:latin typeface="Arial" charset="0"/>
                <a:ea typeface="+mn-ea"/>
                <a:cs typeface="+mn-cs"/>
              </a:rPr>
              <a:t>. The patient receipt replicates what is on the label.</a:t>
            </a:r>
          </a:p>
          <a:p>
            <a:endParaRPr lang="en-US" sz="1200" kern="1200" dirty="0" smtClean="0">
              <a:solidFill>
                <a:schemeClr val="tx1"/>
              </a:solidFill>
              <a:effectLst/>
              <a:latin typeface="Arial" charset="0"/>
              <a:ea typeface="+mn-ea"/>
              <a:cs typeface="+mn-cs"/>
            </a:endParaRPr>
          </a:p>
          <a:p>
            <a:r>
              <a:rPr lang="en-US" sz="1200" kern="1200" dirty="0" smtClean="0">
                <a:solidFill>
                  <a:schemeClr val="tx1"/>
                </a:solidFill>
                <a:effectLst/>
                <a:latin typeface="Arial" charset="0"/>
                <a:ea typeface="+mn-ea"/>
                <a:cs typeface="+mn-cs"/>
              </a:rPr>
              <a:t> The total daily dose of 1080MCG is then fulfilled with the remaining two vials of </a:t>
            </a:r>
            <a:r>
              <a:rPr lang="en-US" sz="1200" kern="1200" dirty="0" err="1" smtClean="0">
                <a:solidFill>
                  <a:schemeClr val="tx1"/>
                </a:solidFill>
                <a:effectLst/>
                <a:latin typeface="Arial" charset="0"/>
                <a:ea typeface="+mn-ea"/>
                <a:cs typeface="+mn-cs"/>
              </a:rPr>
              <a:t>filgrastim</a:t>
            </a:r>
            <a:r>
              <a:rPr lang="en-US" sz="1200" kern="1200" dirty="0" smtClean="0">
                <a:solidFill>
                  <a:schemeClr val="tx1"/>
                </a:solidFill>
                <a:effectLst/>
                <a:latin typeface="Arial" charset="0"/>
                <a:ea typeface="+mn-ea"/>
                <a:cs typeface="+mn-cs"/>
              </a:rPr>
              <a:t> at 300MCG each (purple highlights). </a:t>
            </a:r>
          </a:p>
          <a:p>
            <a:r>
              <a:rPr lang="en-US" sz="1200" kern="1200" dirty="0" smtClean="0">
                <a:solidFill>
                  <a:schemeClr val="tx1"/>
                </a:solidFill>
                <a:effectLst/>
                <a:latin typeface="Arial" charset="0"/>
                <a:ea typeface="+mn-ea"/>
                <a:cs typeface="+mn-cs"/>
              </a:rPr>
              <a:t> </a:t>
            </a:r>
            <a:endParaRPr lang="en-US" sz="1200"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pPr>
              <a:defRPr/>
            </a:pPr>
            <a:fld id="{804D9C41-2DAD-4032-8CEA-1F134629FD39}" type="slidenum">
              <a:rPr lang="en-US" altLang="en-US" smtClean="0"/>
              <a:pPr>
                <a:defRPr/>
              </a:pPr>
              <a:t>23</a:t>
            </a:fld>
            <a:endParaRPr lang="en-US" altLang="en-US"/>
          </a:p>
        </p:txBody>
      </p:sp>
    </p:spTree>
    <p:extLst>
      <p:ext uri="{BB962C8B-B14F-4D97-AF65-F5344CB8AC3E}">
        <p14:creationId xmlns:p14="http://schemas.microsoft.com/office/powerpoint/2010/main" val="2470860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talk a little about what happens at WSP after you submit</a:t>
            </a:r>
            <a:r>
              <a:rPr lang="en-US" baseline="0" dirty="0"/>
              <a:t> an order for </a:t>
            </a:r>
            <a:r>
              <a:rPr lang="en-US" baseline="0" dirty="0" err="1"/>
              <a:t>filgrastim</a:t>
            </a:r>
            <a:r>
              <a:rPr lang="en-US" baseline="0" dirty="0"/>
              <a:t>.</a:t>
            </a:r>
            <a:endParaRPr lang="en-US" dirty="0"/>
          </a:p>
        </p:txBody>
      </p:sp>
      <p:sp>
        <p:nvSpPr>
          <p:cNvPr id="4" name="Slide Number Placeholder 3"/>
          <p:cNvSpPr>
            <a:spLocks noGrp="1"/>
          </p:cNvSpPr>
          <p:nvPr>
            <p:ph type="sldNum" sz="quarter" idx="10"/>
          </p:nvPr>
        </p:nvSpPr>
        <p:spPr/>
        <p:txBody>
          <a:bodyPr/>
          <a:lstStyle/>
          <a:p>
            <a:pPr>
              <a:defRPr/>
            </a:pPr>
            <a:fld id="{804D9C41-2DAD-4032-8CEA-1F134629FD39}" type="slidenum">
              <a:rPr lang="en-US" altLang="en-US" smtClean="0"/>
              <a:pPr>
                <a:defRPr/>
              </a:pPr>
              <a:t>24</a:t>
            </a:fld>
            <a:endParaRPr lang="en-US" altLang="en-US"/>
          </a:p>
        </p:txBody>
      </p:sp>
    </p:spTree>
    <p:extLst>
      <p:ext uri="{BB962C8B-B14F-4D97-AF65-F5344CB8AC3E}">
        <p14:creationId xmlns:p14="http://schemas.microsoft.com/office/powerpoint/2010/main" val="39738824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every shipment you will find the items</a:t>
            </a:r>
            <a:r>
              <a:rPr lang="en-US" baseline="0" dirty="0" smtClean="0"/>
              <a:t> listed above. If the shipment is directly to a donor, a supply kit and Sharps container may be included.  Georgia requires a temperature indicator to be included in every shipment. </a:t>
            </a:r>
            <a:r>
              <a:rPr lang="en-US" dirty="0" smtClean="0"/>
              <a:t>Let’s look at each one in</a:t>
            </a:r>
            <a:r>
              <a:rPr lang="en-US" baseline="0" dirty="0" smtClean="0"/>
              <a:t> detail.</a:t>
            </a:r>
            <a:endParaRPr lang="en-US" dirty="0"/>
          </a:p>
        </p:txBody>
      </p:sp>
      <p:sp>
        <p:nvSpPr>
          <p:cNvPr id="4" name="Slide Number Placeholder 3"/>
          <p:cNvSpPr>
            <a:spLocks noGrp="1"/>
          </p:cNvSpPr>
          <p:nvPr>
            <p:ph type="sldNum" sz="quarter" idx="10"/>
          </p:nvPr>
        </p:nvSpPr>
        <p:spPr/>
        <p:txBody>
          <a:bodyPr/>
          <a:lstStyle/>
          <a:p>
            <a:pPr>
              <a:defRPr/>
            </a:pPr>
            <a:fld id="{804D9C41-2DAD-4032-8CEA-1F134629FD39}" type="slidenum">
              <a:rPr lang="en-US" altLang="en-US" smtClean="0"/>
              <a:pPr>
                <a:defRPr/>
              </a:pPr>
              <a:t>25</a:t>
            </a:fld>
            <a:endParaRPr lang="en-US" altLang="en-US"/>
          </a:p>
        </p:txBody>
      </p:sp>
    </p:spTree>
    <p:extLst>
      <p:ext uri="{BB962C8B-B14F-4D97-AF65-F5344CB8AC3E}">
        <p14:creationId xmlns:p14="http://schemas.microsoft.com/office/powerpoint/2010/main" val="37474374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dirty="0" smtClean="0"/>
              <a:t>WSP</a:t>
            </a:r>
            <a:r>
              <a:rPr lang="en-US" sz="1200" baseline="0" dirty="0" smtClean="0"/>
              <a:t> uses an amber bag to ship </a:t>
            </a:r>
            <a:r>
              <a:rPr lang="en-US" sz="1200" baseline="0" dirty="0" err="1" smtClean="0"/>
              <a:t>filgrastim</a:t>
            </a:r>
            <a:r>
              <a:rPr lang="en-US" sz="1200" baseline="0" dirty="0" smtClean="0"/>
              <a:t> in order to ensure the drug’s protection from light. </a:t>
            </a:r>
          </a:p>
          <a:p>
            <a:pPr lvl="0"/>
            <a:r>
              <a:rPr lang="en-US" sz="1200" baseline="0" dirty="0" smtClean="0"/>
              <a:t>Unlike Biologics, who shipped all 480 ml vials in one bag and all 300 ml vials in another bag, WSP will use single dosing, each amber bag will contain one daily dose for the donor (red boxes).</a:t>
            </a:r>
          </a:p>
          <a:p>
            <a:pPr lvl="0"/>
            <a:endParaRPr lang="en-US" sz="1200" baseline="0" dirty="0" smtClean="0"/>
          </a:p>
          <a:p>
            <a:pPr lvl="0"/>
            <a:endParaRPr lang="en-US" sz="1200" dirty="0"/>
          </a:p>
        </p:txBody>
      </p:sp>
      <p:sp>
        <p:nvSpPr>
          <p:cNvPr id="4" name="Slide Number Placeholder 3"/>
          <p:cNvSpPr>
            <a:spLocks noGrp="1"/>
          </p:cNvSpPr>
          <p:nvPr>
            <p:ph type="sldNum" sz="quarter" idx="10"/>
          </p:nvPr>
        </p:nvSpPr>
        <p:spPr/>
        <p:txBody>
          <a:bodyPr/>
          <a:lstStyle/>
          <a:p>
            <a:pPr>
              <a:defRPr/>
            </a:pPr>
            <a:fld id="{804D9C41-2DAD-4032-8CEA-1F134629FD39}" type="slidenum">
              <a:rPr lang="en-US" altLang="en-US" smtClean="0"/>
              <a:pPr>
                <a:defRPr/>
              </a:pPr>
              <a:t>26</a:t>
            </a:fld>
            <a:endParaRPr lang="en-US" altLang="en-US"/>
          </a:p>
        </p:txBody>
      </p:sp>
    </p:spTree>
    <p:extLst>
      <p:ext uri="{BB962C8B-B14F-4D97-AF65-F5344CB8AC3E}">
        <p14:creationId xmlns:p14="http://schemas.microsoft.com/office/powerpoint/2010/main" val="42721585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aseline="0" dirty="0" smtClean="0"/>
              <a:t>For example, if you are receiving three day’s worth of medication, you can expect to find 3 amber bags in the shipment. In this example, each bag will contain one vial of 480 ml and 2 vials of 300 ml.</a:t>
            </a:r>
          </a:p>
          <a:p>
            <a:pPr lvl="0"/>
            <a:endParaRPr lang="en-US" sz="1200" dirty="0"/>
          </a:p>
        </p:txBody>
      </p:sp>
      <p:sp>
        <p:nvSpPr>
          <p:cNvPr id="4" name="Slide Number Placeholder 3"/>
          <p:cNvSpPr>
            <a:spLocks noGrp="1"/>
          </p:cNvSpPr>
          <p:nvPr>
            <p:ph type="sldNum" sz="quarter" idx="10"/>
          </p:nvPr>
        </p:nvSpPr>
        <p:spPr/>
        <p:txBody>
          <a:bodyPr/>
          <a:lstStyle/>
          <a:p>
            <a:pPr>
              <a:defRPr/>
            </a:pPr>
            <a:fld id="{804D9C41-2DAD-4032-8CEA-1F134629FD39}" type="slidenum">
              <a:rPr lang="en-US" altLang="en-US" smtClean="0"/>
              <a:pPr>
                <a:defRPr/>
              </a:pPr>
              <a:t>27</a:t>
            </a:fld>
            <a:endParaRPr lang="en-US" altLang="en-US"/>
          </a:p>
        </p:txBody>
      </p:sp>
    </p:spTree>
    <p:extLst>
      <p:ext uri="{BB962C8B-B14F-4D97-AF65-F5344CB8AC3E}">
        <p14:creationId xmlns:p14="http://schemas.microsoft.com/office/powerpoint/2010/main" val="15385391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dirty="0" smtClean="0"/>
              <a:t>The </a:t>
            </a:r>
            <a:r>
              <a:rPr lang="en-US" sz="1200" dirty="0" err="1" smtClean="0"/>
              <a:t>filgrastim</a:t>
            </a:r>
            <a:r>
              <a:rPr lang="en-US" sz="1200" dirty="0" smtClean="0"/>
              <a:t> Information</a:t>
            </a:r>
            <a:r>
              <a:rPr lang="en-US" sz="1200" baseline="0" dirty="0" smtClean="0"/>
              <a:t> Sheet </a:t>
            </a:r>
            <a:r>
              <a:rPr lang="en-US" sz="1200" dirty="0" smtClean="0"/>
              <a:t>contains detailed</a:t>
            </a:r>
            <a:r>
              <a:rPr lang="en-US" sz="1200" baseline="0" dirty="0" smtClean="0"/>
              <a:t> information about the drug. It is owned by Walgreens and part of their process.</a:t>
            </a:r>
          </a:p>
          <a:p>
            <a:pPr lvl="0"/>
            <a:endParaRPr lang="en-US" sz="1200" baseline="0" dirty="0" smtClean="0"/>
          </a:p>
          <a:p>
            <a:pPr lvl="0"/>
            <a:endParaRPr lang="en-US" sz="1200" baseline="0" dirty="0" smtClean="0"/>
          </a:p>
          <a:p>
            <a:pPr lvl="0"/>
            <a:r>
              <a:rPr lang="en-US" sz="1200" b="0" baseline="0" dirty="0" smtClean="0"/>
              <a:t>T</a:t>
            </a:r>
            <a:r>
              <a:rPr lang="en-US" sz="1200" baseline="0" dirty="0" smtClean="0"/>
              <a:t>he filgrastim information sheet contains one sheet each about the Neupogen 480 ml, one sheet about Neupogen 300 ml, one sheep about the supply kit (if included), one sheet about the sharps container (if included), and one sheet about the NMDP Plan of Treatment.</a:t>
            </a:r>
            <a:endParaRPr lang="en-US" sz="1200" dirty="0"/>
          </a:p>
        </p:txBody>
      </p:sp>
      <p:sp>
        <p:nvSpPr>
          <p:cNvPr id="4" name="Slide Number Placeholder 3"/>
          <p:cNvSpPr>
            <a:spLocks noGrp="1"/>
          </p:cNvSpPr>
          <p:nvPr>
            <p:ph type="sldNum" sz="quarter" idx="10"/>
          </p:nvPr>
        </p:nvSpPr>
        <p:spPr/>
        <p:txBody>
          <a:bodyPr/>
          <a:lstStyle/>
          <a:p>
            <a:pPr>
              <a:defRPr/>
            </a:pPr>
            <a:fld id="{804D9C41-2DAD-4032-8CEA-1F134629FD39}" type="slidenum">
              <a:rPr lang="en-US" altLang="en-US" smtClean="0"/>
              <a:pPr>
                <a:defRPr/>
              </a:pPr>
              <a:t>28</a:t>
            </a:fld>
            <a:endParaRPr lang="en-US" altLang="en-US"/>
          </a:p>
        </p:txBody>
      </p:sp>
    </p:spTree>
    <p:extLst>
      <p:ext uri="{BB962C8B-B14F-4D97-AF65-F5344CB8AC3E}">
        <p14:creationId xmlns:p14="http://schemas.microsoft.com/office/powerpoint/2010/main" val="4779944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dirty="0" smtClean="0"/>
              <a:t>The new</a:t>
            </a:r>
            <a:r>
              <a:rPr lang="en-US" sz="1200" baseline="0" dirty="0" smtClean="0"/>
              <a:t> Quick Reference Guide contains information about what to do once the </a:t>
            </a:r>
            <a:r>
              <a:rPr lang="en-US" sz="1200" baseline="0" dirty="0" err="1" smtClean="0"/>
              <a:t>filgrastim</a:t>
            </a:r>
            <a:r>
              <a:rPr lang="en-US" sz="1200" baseline="0" dirty="0" smtClean="0"/>
              <a:t> is received. It also includes administration instructions and the correct disposal of any remaining materials.</a:t>
            </a:r>
            <a:endParaRPr lang="en-US" sz="1200" dirty="0"/>
          </a:p>
        </p:txBody>
      </p:sp>
      <p:sp>
        <p:nvSpPr>
          <p:cNvPr id="4" name="Slide Number Placeholder 3"/>
          <p:cNvSpPr>
            <a:spLocks noGrp="1"/>
          </p:cNvSpPr>
          <p:nvPr>
            <p:ph type="sldNum" sz="quarter" idx="10"/>
          </p:nvPr>
        </p:nvSpPr>
        <p:spPr/>
        <p:txBody>
          <a:bodyPr/>
          <a:lstStyle/>
          <a:p>
            <a:pPr>
              <a:defRPr/>
            </a:pPr>
            <a:fld id="{804D9C41-2DAD-4032-8CEA-1F134629FD39}" type="slidenum">
              <a:rPr lang="en-US" altLang="en-US" smtClean="0"/>
              <a:pPr>
                <a:defRPr/>
              </a:pPr>
              <a:t>29</a:t>
            </a:fld>
            <a:endParaRPr lang="en-US" altLang="en-US"/>
          </a:p>
        </p:txBody>
      </p:sp>
    </p:spTree>
    <p:extLst>
      <p:ext uri="{BB962C8B-B14F-4D97-AF65-F5344CB8AC3E}">
        <p14:creationId xmlns:p14="http://schemas.microsoft.com/office/powerpoint/2010/main" val="39194404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a:t>
            </a:r>
            <a:r>
              <a:rPr lang="en-US" baseline="0" dirty="0"/>
              <a:t> today’s training you will learn about the reasons behind the change </a:t>
            </a:r>
            <a:r>
              <a:rPr lang="en-US" b="0" baseline="0" dirty="0">
                <a:solidFill>
                  <a:srgbClr val="FF0000"/>
                </a:solidFill>
              </a:rPr>
              <a:t>and the changes to the ordering process.</a:t>
            </a:r>
            <a:r>
              <a:rPr lang="en-US" b="0" baseline="0" dirty="0"/>
              <a:t> </a:t>
            </a:r>
            <a:r>
              <a:rPr lang="en-US" baseline="0" dirty="0"/>
              <a:t>You will learn about changes to the forms and how to correctly fill out new and revised forms. </a:t>
            </a:r>
          </a:p>
          <a:p>
            <a:endParaRPr lang="en-US" baseline="0" dirty="0"/>
          </a:p>
          <a:p>
            <a:r>
              <a:rPr lang="en-US" baseline="0" dirty="0"/>
              <a:t>You will know which documents and forms have been added and removed and where to go for help when needed.</a:t>
            </a:r>
          </a:p>
        </p:txBody>
      </p:sp>
      <p:sp>
        <p:nvSpPr>
          <p:cNvPr id="4" name="Slide Number Placeholder 3"/>
          <p:cNvSpPr>
            <a:spLocks noGrp="1"/>
          </p:cNvSpPr>
          <p:nvPr>
            <p:ph type="sldNum" sz="quarter" idx="10"/>
          </p:nvPr>
        </p:nvSpPr>
        <p:spPr/>
        <p:txBody>
          <a:bodyPr/>
          <a:lstStyle/>
          <a:p>
            <a:pPr>
              <a:defRPr/>
            </a:pPr>
            <a:fld id="{804D9C41-2DAD-4032-8CEA-1F134629FD39}" type="slidenum">
              <a:rPr lang="en-US" altLang="en-US" smtClean="0"/>
              <a:pPr>
                <a:defRPr/>
              </a:pPr>
              <a:t>3</a:t>
            </a:fld>
            <a:endParaRPr lang="en-US" altLang="en-US"/>
          </a:p>
        </p:txBody>
      </p:sp>
    </p:spTree>
    <p:extLst>
      <p:ext uri="{BB962C8B-B14F-4D97-AF65-F5344CB8AC3E}">
        <p14:creationId xmlns:p14="http://schemas.microsoft.com/office/powerpoint/2010/main" val="37787537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CA" sz="1200" dirty="0" smtClean="0"/>
              <a:t>The Delivery Ticket is similar to a packing slip. It is added and owned by WSP and used for all their shipments of medications.</a:t>
            </a:r>
          </a:p>
          <a:p>
            <a:pPr lvl="0"/>
            <a:endParaRPr lang="en-CA" sz="1200" b="0" u="none" dirty="0" smtClean="0"/>
          </a:p>
          <a:p>
            <a:pPr lvl="0"/>
            <a:endParaRPr lang="en-CA" sz="1200" b="1" u="sng" baseline="0" dirty="0" smtClean="0"/>
          </a:p>
        </p:txBody>
      </p:sp>
      <p:sp>
        <p:nvSpPr>
          <p:cNvPr id="4" name="Slide Number Placeholder 3"/>
          <p:cNvSpPr>
            <a:spLocks noGrp="1"/>
          </p:cNvSpPr>
          <p:nvPr>
            <p:ph type="sldNum" sz="quarter" idx="10"/>
          </p:nvPr>
        </p:nvSpPr>
        <p:spPr/>
        <p:txBody>
          <a:bodyPr/>
          <a:lstStyle/>
          <a:p>
            <a:pPr>
              <a:defRPr/>
            </a:pPr>
            <a:fld id="{804D9C41-2DAD-4032-8CEA-1F134629FD39}" type="slidenum">
              <a:rPr lang="en-US" altLang="en-US" smtClean="0"/>
              <a:pPr>
                <a:defRPr/>
              </a:pPr>
              <a:t>30</a:t>
            </a:fld>
            <a:endParaRPr lang="en-US" altLang="en-US"/>
          </a:p>
        </p:txBody>
      </p:sp>
    </p:spTree>
    <p:extLst>
      <p:ext uri="{BB962C8B-B14F-4D97-AF65-F5344CB8AC3E}">
        <p14:creationId xmlns:p14="http://schemas.microsoft.com/office/powerpoint/2010/main" val="14174616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CA" sz="1200" dirty="0" smtClean="0"/>
              <a:t>The patient receipt contains patient information, shipping method</a:t>
            </a:r>
            <a:r>
              <a:rPr lang="en-CA" sz="1200" baseline="0" dirty="0" smtClean="0"/>
              <a:t> and details, and a detail of the package contents. </a:t>
            </a:r>
            <a:r>
              <a:rPr lang="en-CA" sz="1200" b="0" i="0" u="none" baseline="0" dirty="0" smtClean="0"/>
              <a:t>This insert is owned by Walgreens and sent for their tracking purposes. </a:t>
            </a:r>
            <a:endParaRPr lang="en-US" sz="1200" b="0" i="0" u="none" dirty="0"/>
          </a:p>
        </p:txBody>
      </p:sp>
      <p:sp>
        <p:nvSpPr>
          <p:cNvPr id="4" name="Slide Number Placeholder 3"/>
          <p:cNvSpPr>
            <a:spLocks noGrp="1"/>
          </p:cNvSpPr>
          <p:nvPr>
            <p:ph type="sldNum" sz="quarter" idx="10"/>
          </p:nvPr>
        </p:nvSpPr>
        <p:spPr/>
        <p:txBody>
          <a:bodyPr/>
          <a:lstStyle/>
          <a:p>
            <a:pPr>
              <a:defRPr/>
            </a:pPr>
            <a:fld id="{804D9C41-2DAD-4032-8CEA-1F134629FD39}" type="slidenum">
              <a:rPr lang="en-US" altLang="en-US" smtClean="0"/>
              <a:pPr>
                <a:defRPr/>
              </a:pPr>
              <a:t>31</a:t>
            </a:fld>
            <a:endParaRPr lang="en-US" altLang="en-US"/>
          </a:p>
        </p:txBody>
      </p:sp>
    </p:spTree>
    <p:extLst>
      <p:ext uri="{BB962C8B-B14F-4D97-AF65-F5344CB8AC3E}">
        <p14:creationId xmlns:p14="http://schemas.microsoft.com/office/powerpoint/2010/main" val="12341178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medication</a:t>
            </a:r>
            <a:r>
              <a:rPr lang="en-US" baseline="0" dirty="0" smtClean="0"/>
              <a:t> </a:t>
            </a:r>
            <a:r>
              <a:rPr lang="en-US" dirty="0" smtClean="0"/>
              <a:t>temperature indicator is included in all shipments going to the state of Georgia. This</a:t>
            </a:r>
            <a:r>
              <a:rPr lang="en-US" baseline="0" dirty="0" smtClean="0"/>
              <a:t> state requires the temperature indicator as part of the state’s regulations. </a:t>
            </a:r>
            <a:r>
              <a:rPr lang="en-US" dirty="0" smtClean="0"/>
              <a:t>Clear, easy–to</a:t>
            </a:r>
            <a:r>
              <a:rPr lang="en-US" baseline="0" dirty="0" smtClean="0"/>
              <a:t>-follow instructions are also included.</a:t>
            </a:r>
            <a:endParaRPr lang="en-US" dirty="0"/>
          </a:p>
        </p:txBody>
      </p:sp>
      <p:sp>
        <p:nvSpPr>
          <p:cNvPr id="4" name="Slide Number Placeholder 3"/>
          <p:cNvSpPr>
            <a:spLocks noGrp="1"/>
          </p:cNvSpPr>
          <p:nvPr>
            <p:ph type="sldNum" sz="quarter" idx="10"/>
          </p:nvPr>
        </p:nvSpPr>
        <p:spPr/>
        <p:txBody>
          <a:bodyPr/>
          <a:lstStyle/>
          <a:p>
            <a:pPr>
              <a:defRPr/>
            </a:pPr>
            <a:fld id="{804D9C41-2DAD-4032-8CEA-1F134629FD39}" type="slidenum">
              <a:rPr lang="en-US" altLang="en-US" smtClean="0"/>
              <a:pPr>
                <a:defRPr/>
              </a:pPr>
              <a:t>32</a:t>
            </a:fld>
            <a:endParaRPr lang="en-US" altLang="en-US"/>
          </a:p>
        </p:txBody>
      </p:sp>
    </p:spTree>
    <p:extLst>
      <p:ext uri="{BB962C8B-B14F-4D97-AF65-F5344CB8AC3E}">
        <p14:creationId xmlns:p14="http://schemas.microsoft.com/office/powerpoint/2010/main" val="278549570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t>
            </a:r>
            <a:r>
              <a:rPr lang="en-US" b="1" dirty="0" err="1"/>
              <a:t>filgrastim</a:t>
            </a:r>
            <a:r>
              <a:rPr lang="en-US" b="1" dirty="0"/>
              <a:t> Resource Page </a:t>
            </a:r>
            <a:r>
              <a:rPr lang="en-US" dirty="0"/>
              <a:t>on the network Web site contains</a:t>
            </a:r>
            <a:r>
              <a:rPr lang="en-US" baseline="0" dirty="0"/>
              <a:t> all the new forms and support documents. It also has training for new staff in the form of </a:t>
            </a:r>
            <a:r>
              <a:rPr lang="en-US" baseline="0" dirty="0" err="1"/>
              <a:t>elearning</a:t>
            </a:r>
            <a:r>
              <a:rPr lang="en-US" baseline="0" dirty="0"/>
              <a:t>.</a:t>
            </a:r>
          </a:p>
          <a:p>
            <a:endParaRPr lang="en-US" baseline="0" dirty="0"/>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pPr>
              <a:defRPr/>
            </a:pPr>
            <a:fld id="{804D9C41-2DAD-4032-8CEA-1F134629FD39}" type="slidenum">
              <a:rPr lang="en-US" altLang="en-US" smtClean="0"/>
              <a:pPr>
                <a:defRPr/>
              </a:pPr>
              <a:t>34</a:t>
            </a:fld>
            <a:endParaRPr lang="en-US" altLang="en-US"/>
          </a:p>
        </p:txBody>
      </p:sp>
    </p:spTree>
    <p:extLst>
      <p:ext uri="{BB962C8B-B14F-4D97-AF65-F5344CB8AC3E}">
        <p14:creationId xmlns:p14="http://schemas.microsoft.com/office/powerpoint/2010/main" val="5232296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a:xfrm>
            <a:off x="406400" y="696913"/>
            <a:ext cx="6197600" cy="3486150"/>
          </a:xfrm>
          <a:ln/>
        </p:spPr>
      </p:sp>
      <p:sp>
        <p:nvSpPr>
          <p:cNvPr id="71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latin typeface="Arial" panose="020B0604020202020204" pitchFamily="34" charset="0"/>
              </a:rPr>
              <a:t>The training covers the following items listed on</a:t>
            </a:r>
            <a:r>
              <a:rPr lang="en-US" altLang="en-US" baseline="0" dirty="0" smtClean="0">
                <a:latin typeface="Arial" panose="020B0604020202020204" pitchFamily="34" charset="0"/>
              </a:rPr>
              <a:t> this slide.</a:t>
            </a:r>
            <a:endParaRPr lang="en-US" altLang="en-US" dirty="0">
              <a:latin typeface="Arial" panose="020B0604020202020204" pitchFamily="34" charset="0"/>
            </a:endParaRPr>
          </a:p>
        </p:txBody>
      </p:sp>
      <p:sp>
        <p:nvSpPr>
          <p:cNvPr id="71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BCDC68B-08CE-4BE2-B02F-94713258D31E}" type="slidenum">
              <a:rPr lang="en-US" altLang="en-US" smtClean="0"/>
              <a:pPr>
                <a:spcBef>
                  <a:spcPct val="0"/>
                </a:spcBef>
              </a:pPr>
              <a:t>4</a:t>
            </a:fld>
            <a:endParaRPr lang="en-US" altLang="en-US"/>
          </a:p>
        </p:txBody>
      </p:sp>
    </p:spTree>
    <p:extLst>
      <p:ext uri="{BB962C8B-B14F-4D97-AF65-F5344CB8AC3E}">
        <p14:creationId xmlns:p14="http://schemas.microsoft.com/office/powerpoint/2010/main" val="14732864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406400" y="696913"/>
            <a:ext cx="6197600" cy="3486150"/>
          </a:xfrm>
          <a:ln/>
        </p:spPr>
      </p:sp>
      <p:sp>
        <p:nvSpPr>
          <p:cNvPr id="112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anose="020B0604020202020204" pitchFamily="34" charset="0"/>
              </a:rPr>
              <a:t>NDMP went through</a:t>
            </a:r>
            <a:r>
              <a:rPr lang="en-US" altLang="en-US" baseline="0" dirty="0" smtClean="0">
                <a:latin typeface="Arial" panose="020B0604020202020204" pitchFamily="34" charset="0"/>
              </a:rPr>
              <a:t> an extensive selection process, including sending RFPs to several vendors. From a final pool of three we selected Walgreens Specialty Pharmacy for the following main reasons: </a:t>
            </a:r>
          </a:p>
          <a:p>
            <a:endParaRPr lang="en-US" altLang="en-US" baseline="0" dirty="0" smtClean="0">
              <a:latin typeface="Arial" panose="020B0604020202020204" pitchFamily="34" charset="0"/>
            </a:endParaRPr>
          </a:p>
          <a:p>
            <a:r>
              <a:rPr lang="en-US" altLang="en-US" baseline="0" dirty="0" smtClean="0">
                <a:latin typeface="Arial" panose="020B0604020202020204" pitchFamily="34" charset="0"/>
              </a:rPr>
              <a:t>Their </a:t>
            </a:r>
            <a:r>
              <a:rPr lang="en-US" altLang="en-US" baseline="0" dirty="0" err="1" smtClean="0">
                <a:latin typeface="Arial" panose="020B0604020202020204" pitchFamily="34" charset="0"/>
              </a:rPr>
              <a:t>filgrastim</a:t>
            </a:r>
            <a:r>
              <a:rPr lang="en-US" altLang="en-US" baseline="0" dirty="0" smtClean="0">
                <a:latin typeface="Arial" panose="020B0604020202020204" pitchFamily="34" charset="0"/>
              </a:rPr>
              <a:t> pricing. Walgreens had a significant price break due to their buying power. This offers NMDP a significant savings on the product.</a:t>
            </a:r>
          </a:p>
          <a:p>
            <a:endParaRPr lang="en-US" altLang="en-US" baseline="0" dirty="0" smtClean="0">
              <a:latin typeface="Arial" panose="020B0604020202020204" pitchFamily="34" charset="0"/>
            </a:endParaRPr>
          </a:p>
          <a:p>
            <a:r>
              <a:rPr lang="en-US" altLang="en-US" baseline="0" dirty="0" smtClean="0">
                <a:latin typeface="Arial" panose="020B0604020202020204" pitchFamily="34" charset="0"/>
              </a:rPr>
              <a:t>Improved distribution: Walgreens has national coverage with multiple locations for distribution. They are better able to manage emergencies and weather issues. </a:t>
            </a:r>
            <a:r>
              <a:rPr lang="en-US" altLang="en-US" b="0" i="0" u="none" baseline="0" dirty="0" smtClean="0">
                <a:latin typeface="Arial" panose="020B0604020202020204" pitchFamily="34" charset="0"/>
              </a:rPr>
              <a:t>WSP headquarters is in Pittsburgh, which is also the primary shipping location for the </a:t>
            </a:r>
            <a:r>
              <a:rPr lang="en-US" altLang="en-US" b="0" i="0" u="none" baseline="0" dirty="0" err="1" smtClean="0">
                <a:latin typeface="Arial" panose="020B0604020202020204" pitchFamily="34" charset="0"/>
              </a:rPr>
              <a:t>filgrastim</a:t>
            </a:r>
            <a:r>
              <a:rPr lang="en-US" altLang="en-US" b="0" i="0" u="none" baseline="0" dirty="0" smtClean="0">
                <a:latin typeface="Arial" panose="020B0604020202020204" pitchFamily="34" charset="0"/>
              </a:rPr>
              <a:t>.</a:t>
            </a:r>
          </a:p>
          <a:p>
            <a:endParaRPr lang="en-US" altLang="en-US" baseline="0" dirty="0" smtClean="0">
              <a:latin typeface="Arial" panose="020B0604020202020204" pitchFamily="34" charset="0"/>
            </a:endParaRPr>
          </a:p>
          <a:p>
            <a:r>
              <a:rPr lang="en-US" sz="1200" b="0" i="0" u="none" strike="noStrike" kern="1200" baseline="0" dirty="0" smtClean="0">
                <a:solidFill>
                  <a:schemeClr val="tx1"/>
                </a:solidFill>
                <a:latin typeface="Arial" charset="0"/>
                <a:ea typeface="+mn-ea"/>
                <a:cs typeface="+mn-cs"/>
              </a:rPr>
              <a:t>WSP has over 35 years of experience providing specialized medication for complex, genetic, rare and chronic health conditions.</a:t>
            </a:r>
            <a:endParaRPr lang="en-US" altLang="en-US" baseline="0" dirty="0" smtClean="0">
              <a:latin typeface="Arial" panose="020B0604020202020204" pitchFamily="34" charset="0"/>
            </a:endParaRPr>
          </a:p>
          <a:p>
            <a:endParaRPr lang="en-US" altLang="en-US" dirty="0" smtClean="0">
              <a:latin typeface="Arial" panose="020B0604020202020204" pitchFamily="34" charset="0"/>
            </a:endParaRPr>
          </a:p>
        </p:txBody>
      </p:sp>
      <p:sp>
        <p:nvSpPr>
          <p:cNvPr id="112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A71ABA1-E2AC-40EB-9C00-8F53B9047DBF}" type="slidenum">
              <a:rPr lang="en-US" altLang="en-US" smtClean="0"/>
              <a:pPr/>
              <a:t>5</a:t>
            </a:fld>
            <a:endParaRPr lang="en-US" altLang="en-US" smtClean="0"/>
          </a:p>
        </p:txBody>
      </p:sp>
    </p:spTree>
    <p:extLst>
      <p:ext uri="{BB962C8B-B14F-4D97-AF65-F5344CB8AC3E}">
        <p14:creationId xmlns:p14="http://schemas.microsoft.com/office/powerpoint/2010/main" val="6698788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Walgreen Specialty Pharmacy offers us</a:t>
            </a:r>
            <a:r>
              <a:rPr lang="en-US" baseline="0" dirty="0" smtClean="0"/>
              <a:t> unmatched service and care. They have five central locations. The new distribution location near Pittsburgh is the primary location serving NMDP. A full team of dedicated pharmacists and patient care coordinators will assist in getting filgrastim to donors. </a:t>
            </a:r>
          </a:p>
          <a:p>
            <a:endParaRPr lang="en-US" baseline="0" dirty="0" smtClean="0"/>
          </a:p>
          <a:p>
            <a:r>
              <a:rPr lang="en-US" baseline="0" dirty="0" smtClean="0"/>
              <a:t>Walgreens Specialty Pharmacy is abbreviated to WSP throughout the presentation.</a:t>
            </a:r>
            <a:endParaRPr lang="en-US" dirty="0"/>
          </a:p>
        </p:txBody>
      </p:sp>
      <p:sp>
        <p:nvSpPr>
          <p:cNvPr id="4" name="Slide Number Placeholder 3"/>
          <p:cNvSpPr>
            <a:spLocks noGrp="1"/>
          </p:cNvSpPr>
          <p:nvPr>
            <p:ph type="sldNum" sz="quarter" idx="10"/>
          </p:nvPr>
        </p:nvSpPr>
        <p:spPr/>
        <p:txBody>
          <a:bodyPr/>
          <a:lstStyle/>
          <a:p>
            <a:pPr>
              <a:defRPr/>
            </a:pPr>
            <a:fld id="{E6413F49-AE8B-D049-A1CE-0DE13D5405AB}" type="slidenum">
              <a:rPr lang="en-US" smtClean="0">
                <a:solidFill>
                  <a:prstClr val="black"/>
                </a:solidFill>
              </a:rPr>
              <a:pPr>
                <a:defRPr/>
              </a:pPr>
              <a:t>6</a:t>
            </a:fld>
            <a:endParaRPr lang="en-US" dirty="0">
              <a:solidFill>
                <a:prstClr val="black"/>
              </a:solidFill>
            </a:endParaRPr>
          </a:p>
        </p:txBody>
      </p:sp>
      <p:sp>
        <p:nvSpPr>
          <p:cNvPr id="5" name="Footer Placeholder 4"/>
          <p:cNvSpPr>
            <a:spLocks noGrp="1"/>
          </p:cNvSpPr>
          <p:nvPr>
            <p:ph type="ftr" sz="quarter" idx="11"/>
          </p:nvPr>
        </p:nvSpPr>
        <p:spPr/>
        <p:txBody>
          <a:bodyPr/>
          <a:lstStyle/>
          <a:p>
            <a:r>
              <a:rPr lang="en-US" dirty="0" smtClean="0">
                <a:solidFill>
                  <a:prstClr val="black"/>
                </a:solidFill>
              </a:rPr>
              <a:t>WGPS-0000-0000-0</a:t>
            </a:r>
            <a:endParaRPr lang="en-US" dirty="0">
              <a:solidFill>
                <a:prstClr val="black"/>
              </a:solidFill>
            </a:endParaRPr>
          </a:p>
        </p:txBody>
      </p:sp>
    </p:spTree>
    <p:extLst>
      <p:ext uri="{BB962C8B-B14F-4D97-AF65-F5344CB8AC3E}">
        <p14:creationId xmlns:p14="http://schemas.microsoft.com/office/powerpoint/2010/main" val="757953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 </a:t>
            </a:r>
            <a:r>
              <a:rPr lang="en-US" dirty="0" err="1" smtClean="0"/>
              <a:t>figrastim</a:t>
            </a:r>
            <a:r>
              <a:rPr lang="en-US" baseline="0" dirty="0" smtClean="0"/>
              <a:t> will be professionally packaged for shipment. While it isn’t usually needed, there are overnight shipping capabilities and emergency and disaster recovery solutions available through their network of pharmacies. </a:t>
            </a:r>
            <a:endParaRPr lang="en-US" dirty="0"/>
          </a:p>
        </p:txBody>
      </p:sp>
      <p:sp>
        <p:nvSpPr>
          <p:cNvPr id="4" name="Slide Number Placeholder 3"/>
          <p:cNvSpPr>
            <a:spLocks noGrp="1"/>
          </p:cNvSpPr>
          <p:nvPr>
            <p:ph type="sldNum" sz="quarter" idx="10"/>
          </p:nvPr>
        </p:nvSpPr>
        <p:spPr/>
        <p:txBody>
          <a:bodyPr/>
          <a:lstStyle/>
          <a:p>
            <a:pPr>
              <a:defRPr/>
            </a:pPr>
            <a:fld id="{804D9C41-2DAD-4032-8CEA-1F134629FD39}" type="slidenum">
              <a:rPr lang="en-US" altLang="en-US" smtClean="0"/>
              <a:pPr>
                <a:defRPr/>
              </a:pPr>
              <a:t>7</a:t>
            </a:fld>
            <a:endParaRPr lang="en-US" altLang="en-US"/>
          </a:p>
        </p:txBody>
      </p:sp>
    </p:spTree>
    <p:extLst>
      <p:ext uri="{BB962C8B-B14F-4D97-AF65-F5344CB8AC3E}">
        <p14:creationId xmlns:p14="http://schemas.microsoft.com/office/powerpoint/2010/main" val="32807024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 trial team consisting of NMDP staff at donor center 001 conducted a trial with Walgreens Specialty Pharmacy for three weeks. This trial team wanted to ensure that shipments arrived on time and as specified no matter where </a:t>
            </a:r>
            <a:r>
              <a:rPr lang="en-US" baseline="0" dirty="0" err="1" smtClean="0"/>
              <a:t>filgrastim</a:t>
            </a:r>
            <a:r>
              <a:rPr lang="en-US" baseline="0" dirty="0" smtClean="0"/>
              <a:t> was shipped too. During the three weeks, the team sent  two mock shipments and verified their delivery. </a:t>
            </a:r>
          </a:p>
          <a:p>
            <a:endParaRPr lang="en-US" baseline="0" dirty="0" smtClean="0"/>
          </a:p>
          <a:p>
            <a:r>
              <a:rPr lang="en-US" baseline="0" dirty="0" smtClean="0"/>
              <a:t>Then they completed  19 live donor shipments  to all four regions with multiple shipments per order.  It all arrived correctly, whether it was the donor’s home, the local AC or clinic or a home health agency. One order was submitted and successfully cancelled. </a:t>
            </a:r>
          </a:p>
          <a:p>
            <a:endParaRPr lang="en-US" baseline="0" dirty="0" smtClean="0"/>
          </a:p>
          <a:p>
            <a:r>
              <a:rPr lang="en-US" baseline="0" dirty="0" smtClean="0"/>
              <a:t> All orders and deliveries were tracked and feedback gathered that the contents were accurate and complete.</a:t>
            </a:r>
          </a:p>
          <a:p>
            <a:endParaRPr lang="en-US" baseline="0" dirty="0" smtClean="0"/>
          </a:p>
          <a:p>
            <a:r>
              <a:rPr lang="en-US" baseline="0" dirty="0" smtClean="0"/>
              <a:t>During the trial, the team also logged any issues and either reported them to WSP or to NDMP teams in order to improve the process and documents. The trial team was very pleased with the trial outcomes and is fully confident in Walgreens Specialty Pharmacy’s capabilities.</a:t>
            </a:r>
          </a:p>
          <a:p>
            <a:endParaRPr lang="en-US" baseline="0" dirty="0" smtClean="0"/>
          </a:p>
          <a:p>
            <a:r>
              <a:rPr lang="en-US" baseline="0" dirty="0" smtClean="0"/>
              <a:t>Additionally, the team also developed success criteria that needed to be met 100% in order to move forward. Some of the criteria included, for example, if the kits were correct, the number of vials was correct, if products arrived in usable condition, and the number of issues reported. All success criteria was met 100%.</a:t>
            </a:r>
          </a:p>
        </p:txBody>
      </p:sp>
      <p:sp>
        <p:nvSpPr>
          <p:cNvPr id="4" name="Slide Number Placeholder 3"/>
          <p:cNvSpPr>
            <a:spLocks noGrp="1"/>
          </p:cNvSpPr>
          <p:nvPr>
            <p:ph type="sldNum" sz="quarter" idx="10"/>
          </p:nvPr>
        </p:nvSpPr>
        <p:spPr/>
        <p:txBody>
          <a:bodyPr/>
          <a:lstStyle/>
          <a:p>
            <a:pPr>
              <a:defRPr/>
            </a:pPr>
            <a:fld id="{804D9C41-2DAD-4032-8CEA-1F134629FD39}" type="slidenum">
              <a:rPr lang="en-US" altLang="en-US" smtClean="0"/>
              <a:pPr>
                <a:defRPr/>
              </a:pPr>
              <a:t>8</a:t>
            </a:fld>
            <a:endParaRPr lang="en-US" altLang="en-US"/>
          </a:p>
        </p:txBody>
      </p:sp>
    </p:spTree>
    <p:extLst>
      <p:ext uri="{BB962C8B-B14F-4D97-AF65-F5344CB8AC3E}">
        <p14:creationId xmlns:p14="http://schemas.microsoft.com/office/powerpoint/2010/main" val="27108924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none" dirty="0" smtClean="0">
                <a:solidFill>
                  <a:srgbClr val="C00000"/>
                </a:solidFill>
              </a:rPr>
              <a:t>Overall the trial</a:t>
            </a:r>
            <a:r>
              <a:rPr lang="en-US" u="none" baseline="0" dirty="0" smtClean="0">
                <a:solidFill>
                  <a:srgbClr val="C00000"/>
                </a:solidFill>
              </a:rPr>
              <a:t> went really well. The key highlights include:</a:t>
            </a:r>
          </a:p>
          <a:p>
            <a:endParaRPr lang="en-US" u="none" baseline="0" dirty="0" smtClean="0">
              <a:solidFill>
                <a:srgbClr val="C00000"/>
              </a:solidFill>
            </a:endParaRPr>
          </a:p>
          <a:p>
            <a:pPr marL="171450" indent="-171450">
              <a:buFont typeface="Arial" panose="020B0604020202020204" pitchFamily="34" charset="0"/>
              <a:buChar char="•"/>
            </a:pPr>
            <a:r>
              <a:rPr lang="en-US" u="none" baseline="0" dirty="0" smtClean="0">
                <a:solidFill>
                  <a:srgbClr val="C00000"/>
                </a:solidFill>
              </a:rPr>
              <a:t>Excellent communication using the phone line and email dedicated to NMDP.</a:t>
            </a:r>
          </a:p>
          <a:p>
            <a:pPr marL="171450" indent="-171450">
              <a:buFont typeface="Arial" panose="020B0604020202020204" pitchFamily="34" charset="0"/>
              <a:buChar char="•"/>
            </a:pPr>
            <a:r>
              <a:rPr lang="en-US" u="none" baseline="0" dirty="0" smtClean="0">
                <a:solidFill>
                  <a:srgbClr val="C00000"/>
                </a:solidFill>
              </a:rPr>
              <a:t>All shipments were received at the correct destination and in good condition.</a:t>
            </a:r>
          </a:p>
          <a:p>
            <a:pPr marL="171450" indent="-171450">
              <a:buFont typeface="Arial" panose="020B0604020202020204" pitchFamily="34" charset="0"/>
              <a:buChar char="•"/>
            </a:pPr>
            <a:r>
              <a:rPr lang="en-US" u="none" baseline="0" dirty="0" smtClean="0">
                <a:solidFill>
                  <a:srgbClr val="C00000"/>
                </a:solidFill>
              </a:rPr>
              <a:t>Received positive feedback regarding the new documents and forms from team members that placed orders and received shipments. Made tweaks to the forms and process, most related to requirements from WSP and Pennsylvania law.</a:t>
            </a:r>
          </a:p>
          <a:p>
            <a:pPr marL="171450" indent="-171450">
              <a:buFont typeface="Arial" panose="020B0604020202020204" pitchFamily="34" charset="0"/>
              <a:buChar char="•"/>
            </a:pPr>
            <a:r>
              <a:rPr lang="en-US" u="none" baseline="0" dirty="0" smtClean="0">
                <a:solidFill>
                  <a:srgbClr val="C00000"/>
                </a:solidFill>
              </a:rPr>
              <a:t>The trial successfully met all NMDP success criteria developed for the trial.</a:t>
            </a:r>
            <a:endParaRPr lang="en-US" dirty="0" smtClean="0"/>
          </a:p>
          <a:p>
            <a:endParaRPr lang="en-US" b="1" i="1" u="sng" dirty="0" smtClean="0"/>
          </a:p>
        </p:txBody>
      </p:sp>
      <p:sp>
        <p:nvSpPr>
          <p:cNvPr id="4" name="Slide Number Placeholder 3"/>
          <p:cNvSpPr>
            <a:spLocks noGrp="1"/>
          </p:cNvSpPr>
          <p:nvPr>
            <p:ph type="sldNum" sz="quarter" idx="10"/>
          </p:nvPr>
        </p:nvSpPr>
        <p:spPr/>
        <p:txBody>
          <a:bodyPr/>
          <a:lstStyle/>
          <a:p>
            <a:pPr>
              <a:defRPr/>
            </a:pPr>
            <a:fld id="{804D9C41-2DAD-4032-8CEA-1F134629FD39}" type="slidenum">
              <a:rPr lang="en-US" altLang="en-US" smtClean="0"/>
              <a:pPr>
                <a:defRPr/>
              </a:pPr>
              <a:t>9</a:t>
            </a:fld>
            <a:endParaRPr lang="en-US" altLang="en-US"/>
          </a:p>
        </p:txBody>
      </p:sp>
    </p:spTree>
    <p:extLst>
      <p:ext uri="{BB962C8B-B14F-4D97-AF65-F5344CB8AC3E}">
        <p14:creationId xmlns:p14="http://schemas.microsoft.com/office/powerpoint/2010/main" val="39180373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4"/>
          <p:cNvPicPr>
            <a:picLocks noChangeAspect="1"/>
          </p:cNvPicPr>
          <p:nvPr/>
        </p:nvPicPr>
        <p:blipFill>
          <a:blip r:embed="rId3">
            <a:extLst>
              <a:ext uri="{28A0092B-C50C-407E-A947-70E740481C1C}">
                <a14:useLocalDpi xmlns:a14="http://schemas.microsoft.com/office/drawing/2010/main" val="0"/>
              </a:ext>
            </a:extLst>
          </a:blip>
          <a:srcRect t="4630" r="1471" b="29445"/>
          <a:stretch>
            <a:fillRect/>
          </a:stretch>
        </p:blipFill>
        <p:spPr bwMode="auto">
          <a:xfrm>
            <a:off x="6184901" y="1"/>
            <a:ext cx="6007100" cy="2410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0" y="2130426"/>
            <a:ext cx="10363200" cy="1824007"/>
          </a:xfrm>
        </p:spPr>
        <p:txBody>
          <a:bodyPr>
            <a:normAutofit/>
          </a:bodyPr>
          <a:lstStyle>
            <a:lvl1pPr>
              <a:defRPr sz="5333"/>
            </a:lvl1pPr>
          </a:lstStyle>
          <a:p>
            <a:r>
              <a:rPr lang="en-US"/>
              <a:t>Click to edit Master title style</a:t>
            </a:r>
            <a:endParaRPr lang="en-US" dirty="0"/>
          </a:p>
        </p:txBody>
      </p:sp>
      <p:sp>
        <p:nvSpPr>
          <p:cNvPr id="3" name="Subtitle 2"/>
          <p:cNvSpPr>
            <a:spLocks noGrp="1"/>
          </p:cNvSpPr>
          <p:nvPr>
            <p:ph type="subTitle" idx="1"/>
          </p:nvPr>
        </p:nvSpPr>
        <p:spPr>
          <a:xfrm>
            <a:off x="1828800" y="4103842"/>
            <a:ext cx="8534400" cy="1260663"/>
          </a:xfrm>
        </p:spPr>
        <p:txBody>
          <a:bodyPr>
            <a:normAutofit/>
          </a:bodyPr>
          <a:lstStyle>
            <a:lvl1pPr marL="0" indent="0" algn="ctr">
              <a:buNone/>
              <a:defRPr sz="3200">
                <a:solidFill>
                  <a:srgbClr val="6E6259"/>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4D1DF028-6054-4BD6-9B3E-63E5E2A39E33}" type="slidenum">
              <a:rPr lang="en-US" altLang="en-US"/>
              <a:pPr>
                <a:defRPr/>
              </a:pPr>
              <a:t>‹#›</a:t>
            </a:fld>
            <a:endParaRPr lang="en-US" altLang="en-US"/>
          </a:p>
        </p:txBody>
      </p:sp>
    </p:spTree>
    <p:custDataLst>
      <p:tags r:id="rId1"/>
    </p:custDataLst>
    <p:extLst>
      <p:ext uri="{BB962C8B-B14F-4D97-AF65-F5344CB8AC3E}">
        <p14:creationId xmlns:p14="http://schemas.microsoft.com/office/powerpoint/2010/main" val="29026961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043580"/>
            <a:ext cx="7315200" cy="566739"/>
          </a:xfrm>
        </p:spPr>
        <p:txBody>
          <a:bodyPr anchor="b"/>
          <a:lstStyle>
            <a:lvl1pPr algn="l">
              <a:defRPr sz="2667" b="1"/>
            </a:lvl1pPr>
          </a:lstStyle>
          <a:p>
            <a:r>
              <a:rPr lang="en-US"/>
              <a:t>Click to edit Master title style</a:t>
            </a:r>
            <a:endParaRPr lang="en-US" dirty="0"/>
          </a:p>
        </p:txBody>
      </p:sp>
      <p:sp>
        <p:nvSpPr>
          <p:cNvPr id="3" name="Picture Placeholder 2"/>
          <p:cNvSpPr>
            <a:spLocks noGrp="1"/>
          </p:cNvSpPr>
          <p:nvPr>
            <p:ph type="pic" idx="1"/>
          </p:nvPr>
        </p:nvSpPr>
        <p:spPr>
          <a:xfrm>
            <a:off x="2389717" y="612775"/>
            <a:ext cx="7315200" cy="3421343"/>
          </a:xfrm>
        </p:spPr>
        <p:txBody>
          <a:bodyPr rtlCol="0">
            <a:normAutofit/>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r>
              <a:rPr lang="en-US" noProof="0"/>
              <a:t>Click icon to add picture</a:t>
            </a:r>
          </a:p>
        </p:txBody>
      </p:sp>
      <p:sp>
        <p:nvSpPr>
          <p:cNvPr id="4" name="Text Placeholder 3"/>
          <p:cNvSpPr>
            <a:spLocks noGrp="1"/>
          </p:cNvSpPr>
          <p:nvPr>
            <p:ph type="body" sz="half" idx="2"/>
          </p:nvPr>
        </p:nvSpPr>
        <p:spPr>
          <a:xfrm>
            <a:off x="2389717" y="461031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82DEA642-E372-4E2B-9396-D5A713104F1C}" type="slidenum">
              <a:rPr lang="en-US" altLang="en-US" smtClean="0"/>
              <a:pPr>
                <a:defRPr/>
              </a:pPr>
              <a:t>‹#›</a:t>
            </a:fld>
            <a:endParaRPr lang="en-US" altLang="en-US"/>
          </a:p>
        </p:txBody>
      </p:sp>
    </p:spTree>
    <p:custDataLst>
      <p:tags r:id="rId1"/>
    </p:custDataLst>
    <p:extLst>
      <p:ext uri="{BB962C8B-B14F-4D97-AF65-F5344CB8AC3E}">
        <p14:creationId xmlns:p14="http://schemas.microsoft.com/office/powerpoint/2010/main" val="27106686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3" name="Rectangle 2"/>
          <p:cNvSpPr>
            <a:spLocks noChangeArrowheads="1"/>
          </p:cNvSpPr>
          <p:nvPr/>
        </p:nvSpPr>
        <p:spPr bwMode="auto">
          <a:xfrm>
            <a:off x="0" y="1"/>
            <a:ext cx="12192000" cy="5405967"/>
          </a:xfrm>
          <a:prstGeom prst="rect">
            <a:avLst/>
          </a:prstGeom>
          <a:solidFill>
            <a:srgbClr val="0079C1"/>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fontAlgn="auto" hangingPunct="1">
              <a:spcBef>
                <a:spcPts val="0"/>
              </a:spcBef>
              <a:spcAft>
                <a:spcPts val="0"/>
              </a:spcAft>
              <a:defRPr/>
            </a:pPr>
            <a:endParaRPr lang="en-US">
              <a:solidFill>
                <a:schemeClr val="lt1"/>
              </a:solidFill>
              <a:latin typeface="+mn-lt"/>
              <a:ea typeface="+mn-ea"/>
            </a:endParaRPr>
          </a:p>
        </p:txBody>
      </p:sp>
      <p:sp>
        <p:nvSpPr>
          <p:cNvPr id="2" name="Title 1"/>
          <p:cNvSpPr>
            <a:spLocks noGrp="1"/>
          </p:cNvSpPr>
          <p:nvPr>
            <p:ph type="title"/>
          </p:nvPr>
        </p:nvSpPr>
        <p:spPr>
          <a:xfrm>
            <a:off x="963084" y="1751755"/>
            <a:ext cx="10363200" cy="1362075"/>
          </a:xfrm>
        </p:spPr>
        <p:txBody>
          <a:bodyPr anchor="t"/>
          <a:lstStyle>
            <a:lvl1pPr algn="l">
              <a:defRPr sz="5333" b="1" cap="all">
                <a:solidFill>
                  <a:schemeClr val="bg1"/>
                </a:solidFill>
              </a:defRPr>
            </a:lvl1pPr>
          </a:lstStyle>
          <a:p>
            <a:r>
              <a:rPr lang="en-US"/>
              <a:t>Click to edit Master title style</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F7A4BB71-9F01-4DD1-BCFC-D4177D52AEEA}" type="slidenum">
              <a:rPr lang="en-US" altLang="en-US" smtClean="0"/>
              <a:pPr>
                <a:defRPr/>
              </a:pPr>
              <a:t>‹#›</a:t>
            </a:fld>
            <a:endParaRPr lang="en-US" altLang="en-US"/>
          </a:p>
        </p:txBody>
      </p:sp>
    </p:spTree>
    <p:extLst>
      <p:ext uri="{BB962C8B-B14F-4D97-AF65-F5344CB8AC3E}">
        <p14:creationId xmlns:p14="http://schemas.microsoft.com/office/powerpoint/2010/main" val="1225006814"/>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Section Header">
    <p:spTree>
      <p:nvGrpSpPr>
        <p:cNvPr id="1" name=""/>
        <p:cNvGrpSpPr/>
        <p:nvPr/>
      </p:nvGrpSpPr>
      <p:grpSpPr>
        <a:xfrm>
          <a:off x="0" y="0"/>
          <a:ext cx="0" cy="0"/>
          <a:chOff x="0" y="0"/>
          <a:chExt cx="0" cy="0"/>
        </a:xfrm>
      </p:grpSpPr>
      <p:sp>
        <p:nvSpPr>
          <p:cNvPr id="3" name="Rectangle 2"/>
          <p:cNvSpPr>
            <a:spLocks noChangeArrowheads="1"/>
          </p:cNvSpPr>
          <p:nvPr/>
        </p:nvSpPr>
        <p:spPr bwMode="auto">
          <a:xfrm>
            <a:off x="0" y="1"/>
            <a:ext cx="12192000" cy="5405967"/>
          </a:xfrm>
          <a:prstGeom prst="rect">
            <a:avLst/>
          </a:prstGeom>
          <a:solidFill>
            <a:srgbClr val="BDCC2A"/>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fontAlgn="auto" hangingPunct="1">
              <a:spcBef>
                <a:spcPts val="0"/>
              </a:spcBef>
              <a:spcAft>
                <a:spcPts val="0"/>
              </a:spcAft>
              <a:defRPr/>
            </a:pPr>
            <a:endParaRPr lang="en-US">
              <a:solidFill>
                <a:schemeClr val="lt1"/>
              </a:solidFill>
              <a:latin typeface="+mn-lt"/>
              <a:ea typeface="+mn-ea"/>
            </a:endParaRPr>
          </a:p>
        </p:txBody>
      </p:sp>
      <p:sp>
        <p:nvSpPr>
          <p:cNvPr id="2" name="Title 1"/>
          <p:cNvSpPr>
            <a:spLocks noGrp="1"/>
          </p:cNvSpPr>
          <p:nvPr>
            <p:ph type="title"/>
          </p:nvPr>
        </p:nvSpPr>
        <p:spPr>
          <a:xfrm>
            <a:off x="963084" y="1751755"/>
            <a:ext cx="10363200" cy="1362075"/>
          </a:xfrm>
        </p:spPr>
        <p:txBody>
          <a:bodyPr anchor="t"/>
          <a:lstStyle>
            <a:lvl1pPr algn="l">
              <a:defRPr sz="5333" b="1" cap="all">
                <a:solidFill>
                  <a:schemeClr val="bg1"/>
                </a:solidFill>
              </a:defRPr>
            </a:lvl1pPr>
          </a:lstStyle>
          <a:p>
            <a:r>
              <a:rPr lang="en-US"/>
              <a:t>Click to edit Master title style</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F7A4BB71-9F01-4DD1-BCFC-D4177D52AEEA}" type="slidenum">
              <a:rPr lang="en-US" altLang="en-US" smtClean="0"/>
              <a:pPr>
                <a:defRPr/>
              </a:pPr>
              <a:t>‹#›</a:t>
            </a:fld>
            <a:endParaRPr lang="en-US" altLang="en-US"/>
          </a:p>
        </p:txBody>
      </p:sp>
    </p:spTree>
    <p:extLst>
      <p:ext uri="{BB962C8B-B14F-4D97-AF65-F5344CB8AC3E}">
        <p14:creationId xmlns:p14="http://schemas.microsoft.com/office/powerpoint/2010/main" val="2230597673"/>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pic>
        <p:nvPicPr>
          <p:cNvPr id="3" name="Picture 14"/>
          <p:cNvPicPr>
            <a:picLocks noChangeAspect="1"/>
          </p:cNvPicPr>
          <p:nvPr/>
        </p:nvPicPr>
        <p:blipFill>
          <a:blip r:embed="rId3">
            <a:extLst>
              <a:ext uri="{28A0092B-C50C-407E-A947-70E740481C1C}">
                <a14:useLocalDpi xmlns:a14="http://schemas.microsoft.com/office/drawing/2010/main" val="0"/>
              </a:ext>
            </a:extLst>
          </a:blip>
          <a:srcRect t="4630" r="1471" b="29445"/>
          <a:stretch>
            <a:fillRect/>
          </a:stretch>
        </p:blipFill>
        <p:spPr bwMode="auto">
          <a:xfrm>
            <a:off x="6184901" y="1"/>
            <a:ext cx="6007100" cy="2410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290986" y="2448073"/>
            <a:ext cx="7789333" cy="1143000"/>
          </a:xfrm>
        </p:spPr>
        <p:txBody>
          <a:bodyPr/>
          <a:lstStyle/>
          <a:p>
            <a:r>
              <a:rPr lang="en-US"/>
              <a:t>Click to edit Master title style</a:t>
            </a:r>
            <a:endParaRPr lang="en-US" dirty="0"/>
          </a:p>
        </p:txBody>
      </p:sp>
      <p:sp>
        <p:nvSpPr>
          <p:cNvPr id="4" name="Slide Number Placeholder 3"/>
          <p:cNvSpPr>
            <a:spLocks noGrp="1"/>
          </p:cNvSpPr>
          <p:nvPr>
            <p:ph type="sldNum" sz="quarter" idx="10"/>
          </p:nvPr>
        </p:nvSpPr>
        <p:spPr/>
        <p:txBody>
          <a:bodyPr/>
          <a:lstStyle>
            <a:lvl1pPr>
              <a:defRPr/>
            </a:lvl1pPr>
          </a:lstStyle>
          <a:p>
            <a:pPr>
              <a:defRPr/>
            </a:pPr>
            <a:fld id="{F7A4BB71-9F01-4DD1-BCFC-D4177D52AEEA}" type="slidenum">
              <a:rPr lang="en-US" altLang="en-US" smtClean="0"/>
              <a:pPr>
                <a:defRPr/>
              </a:pPr>
              <a:t>‹#›</a:t>
            </a:fld>
            <a:endParaRPr lang="en-US" altLang="en-US"/>
          </a:p>
        </p:txBody>
      </p:sp>
    </p:spTree>
    <p:custDataLst>
      <p:tags r:id="rId1"/>
    </p:custDataLst>
    <p:extLst>
      <p:ext uri="{BB962C8B-B14F-4D97-AF65-F5344CB8AC3E}">
        <p14:creationId xmlns:p14="http://schemas.microsoft.com/office/powerpoint/2010/main" val="711658892"/>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3821821E-933A-4A24-A2E1-34597A071853}" type="slidenum">
              <a:rPr lang="en-US" altLang="en-US" smtClean="0"/>
              <a:pPr>
                <a:defRPr/>
              </a:pPr>
              <a:t>‹#›</a:t>
            </a:fld>
            <a:endParaRPr lang="en-US" altLang="en-US"/>
          </a:p>
        </p:txBody>
      </p:sp>
    </p:spTree>
    <p:custDataLst>
      <p:tags r:id="rId1"/>
    </p:custDataLst>
    <p:extLst>
      <p:ext uri="{BB962C8B-B14F-4D97-AF65-F5344CB8AC3E}">
        <p14:creationId xmlns:p14="http://schemas.microsoft.com/office/powerpoint/2010/main" val="7049251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2"/>
            <a:ext cx="5384800" cy="392803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600202"/>
            <a:ext cx="5384800" cy="392803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070E245C-69AC-4BAE-B910-81928CD3C273}" type="slidenum">
              <a:rPr lang="en-US" altLang="en-US" smtClean="0"/>
              <a:pPr>
                <a:defRPr/>
              </a:pPr>
              <a:t>‹#›</a:t>
            </a:fld>
            <a:endParaRPr lang="en-US" altLang="en-US"/>
          </a:p>
        </p:txBody>
      </p:sp>
    </p:spTree>
    <p:extLst>
      <p:ext uri="{BB962C8B-B14F-4D97-AF65-F5344CB8AC3E}">
        <p14:creationId xmlns:p14="http://schemas.microsoft.com/office/powerpoint/2010/main" val="26708013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Content Placeholder 2"/>
          <p:cNvSpPr>
            <a:spLocks noGrp="1"/>
          </p:cNvSpPr>
          <p:nvPr>
            <p:ph sz="half" idx="1"/>
          </p:nvPr>
        </p:nvSpPr>
        <p:spPr>
          <a:xfrm>
            <a:off x="609600" y="1600202"/>
            <a:ext cx="5384800" cy="2603249"/>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p:txBody>
      </p:sp>
      <p:sp>
        <p:nvSpPr>
          <p:cNvPr id="7" name="Content Placeholder 3"/>
          <p:cNvSpPr>
            <a:spLocks noGrp="1"/>
          </p:cNvSpPr>
          <p:nvPr>
            <p:ph sz="half" idx="2"/>
          </p:nvPr>
        </p:nvSpPr>
        <p:spPr>
          <a:xfrm>
            <a:off x="6197600" y="1600202"/>
            <a:ext cx="5384800" cy="2603249"/>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p:txBody>
      </p:sp>
      <p:sp>
        <p:nvSpPr>
          <p:cNvPr id="9" name="Content Placeholder 3"/>
          <p:cNvSpPr>
            <a:spLocks noGrp="1"/>
          </p:cNvSpPr>
          <p:nvPr>
            <p:ph sz="half" idx="13"/>
          </p:nvPr>
        </p:nvSpPr>
        <p:spPr>
          <a:xfrm>
            <a:off x="609600" y="4362824"/>
            <a:ext cx="10972800" cy="1284941"/>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p:txBody>
      </p:sp>
      <p:sp>
        <p:nvSpPr>
          <p:cNvPr id="8" name="Slide Number Placeholder 5"/>
          <p:cNvSpPr>
            <a:spLocks noGrp="1"/>
          </p:cNvSpPr>
          <p:nvPr>
            <p:ph type="sldNum" sz="quarter" idx="14"/>
          </p:nvPr>
        </p:nvSpPr>
        <p:spPr/>
        <p:txBody>
          <a:bodyPr/>
          <a:lstStyle>
            <a:lvl1pPr>
              <a:defRPr/>
            </a:lvl1pPr>
          </a:lstStyle>
          <a:p>
            <a:pPr>
              <a:defRPr/>
            </a:pPr>
            <a:fld id="{F7A4BB71-9F01-4DD1-BCFC-D4177D52AEEA}" type="slidenum">
              <a:rPr lang="en-US" altLang="en-US" smtClean="0"/>
              <a:pPr>
                <a:defRPr/>
              </a:pPr>
              <a:t>‹#›</a:t>
            </a:fld>
            <a:endParaRPr lang="en-US" altLang="en-US"/>
          </a:p>
        </p:txBody>
      </p:sp>
    </p:spTree>
    <p:extLst>
      <p:ext uri="{BB962C8B-B14F-4D97-AF65-F5344CB8AC3E}">
        <p14:creationId xmlns:p14="http://schemas.microsoft.com/office/powerpoint/2010/main" val="554726629"/>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343400"/>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343400"/>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10"/>
          </p:nvPr>
        </p:nvSpPr>
        <p:spPr/>
        <p:txBody>
          <a:bodyPr/>
          <a:lstStyle>
            <a:lvl1pPr>
              <a:defRPr/>
            </a:lvl1pPr>
          </a:lstStyle>
          <a:p>
            <a:pPr>
              <a:defRPr/>
            </a:pPr>
            <a:fld id="{A1942945-E266-4840-95E4-A798BB302AD3}" type="slidenum">
              <a:rPr lang="en-US" altLang="en-US" smtClean="0"/>
              <a:pPr>
                <a:defRPr/>
              </a:pPr>
              <a:t>‹#›</a:t>
            </a:fld>
            <a:endParaRPr lang="en-US" altLang="en-US"/>
          </a:p>
        </p:txBody>
      </p:sp>
    </p:spTree>
    <p:extLst>
      <p:ext uri="{BB962C8B-B14F-4D97-AF65-F5344CB8AC3E}">
        <p14:creationId xmlns:p14="http://schemas.microsoft.com/office/powerpoint/2010/main" val="4262295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5"/>
          <p:cNvSpPr>
            <a:spLocks noGrp="1"/>
          </p:cNvSpPr>
          <p:nvPr>
            <p:ph type="sldNum" sz="quarter" idx="10"/>
          </p:nvPr>
        </p:nvSpPr>
        <p:spPr/>
        <p:txBody>
          <a:bodyPr/>
          <a:lstStyle>
            <a:lvl1pPr>
              <a:defRPr/>
            </a:lvl1pPr>
          </a:lstStyle>
          <a:p>
            <a:pPr>
              <a:defRPr/>
            </a:pPr>
            <a:fld id="{FDEEF319-1A80-4340-B458-304D43214454}" type="slidenum">
              <a:rPr lang="en-US" altLang="en-US" smtClean="0"/>
              <a:pPr>
                <a:defRPr/>
              </a:pPr>
              <a:t>‹#›</a:t>
            </a:fld>
            <a:endParaRPr lang="en-US" altLang="en-US"/>
          </a:p>
        </p:txBody>
      </p:sp>
    </p:spTree>
    <p:custDataLst>
      <p:tags r:id="rId1"/>
    </p:custDataLst>
    <p:extLst>
      <p:ext uri="{BB962C8B-B14F-4D97-AF65-F5344CB8AC3E}">
        <p14:creationId xmlns:p14="http://schemas.microsoft.com/office/powerpoint/2010/main" val="33260623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D24D3476-C3E4-4C37-9D7B-D314A7246225}" type="slidenum">
              <a:rPr lang="en-US" altLang="en-US" smtClean="0"/>
              <a:pPr>
                <a:defRPr/>
              </a:pPr>
              <a:t>‹#›</a:t>
            </a:fld>
            <a:endParaRPr lang="en-US" altLang="en-US"/>
          </a:p>
        </p:txBody>
      </p:sp>
    </p:spTree>
    <p:custDataLst>
      <p:tags r:id="rId1"/>
    </p:custDataLst>
    <p:extLst>
      <p:ext uri="{BB962C8B-B14F-4D97-AF65-F5344CB8AC3E}">
        <p14:creationId xmlns:p14="http://schemas.microsoft.com/office/powerpoint/2010/main" val="32128640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6815667" cy="5238179"/>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2" y="1435102"/>
            <a:ext cx="4011084" cy="4076129"/>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2F5919DB-3822-4120-900B-6EF0B63E5C4B}" type="slidenum">
              <a:rPr lang="en-US" altLang="en-US" smtClean="0"/>
              <a:pPr>
                <a:defRPr/>
              </a:pPr>
              <a:t>‹#›</a:t>
            </a:fld>
            <a:endParaRPr lang="en-US" altLang="en-US"/>
          </a:p>
        </p:txBody>
      </p:sp>
    </p:spTree>
    <p:extLst>
      <p:ext uri="{BB962C8B-B14F-4D97-AF65-F5344CB8AC3E}">
        <p14:creationId xmlns:p14="http://schemas.microsoft.com/office/powerpoint/2010/main" val="40443750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0"/>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609600" y="5721351"/>
            <a:ext cx="2946400" cy="823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609600" y="275167"/>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Text Placeholder 2"/>
          <p:cNvSpPr>
            <a:spLocks noGrp="1"/>
          </p:cNvSpPr>
          <p:nvPr>
            <p:ph type="body" idx="1"/>
          </p:nvPr>
        </p:nvSpPr>
        <p:spPr bwMode="auto">
          <a:xfrm>
            <a:off x="609600" y="1600201"/>
            <a:ext cx="10972800" cy="3917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 name="Slide Number Placeholder 5"/>
          <p:cNvSpPr>
            <a:spLocks noGrp="1"/>
          </p:cNvSpPr>
          <p:nvPr>
            <p:ph type="sldNum" sz="quarter" idx="4"/>
          </p:nvPr>
        </p:nvSpPr>
        <p:spPr>
          <a:xfrm>
            <a:off x="8737600" y="6356351"/>
            <a:ext cx="2844800" cy="366183"/>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333">
                <a:solidFill>
                  <a:srgbClr val="6E6259"/>
                </a:solidFill>
              </a:defRPr>
            </a:lvl1pPr>
          </a:lstStyle>
          <a:p>
            <a:pPr>
              <a:defRPr/>
            </a:pPr>
            <a:fld id="{F7A4BB71-9F01-4DD1-BCFC-D4177D52AEEA}" type="slidenum">
              <a:rPr lang="en-US" altLang="en-US" smtClean="0"/>
              <a:pPr>
                <a:defRPr/>
              </a:pPr>
              <a:t>‹#›</a:t>
            </a:fld>
            <a:endParaRPr lang="en-US" altLang="en-US"/>
          </a:p>
        </p:txBody>
      </p:sp>
      <p:sp>
        <p:nvSpPr>
          <p:cNvPr id="1030" name="Line 6"/>
          <p:cNvSpPr>
            <a:spLocks noChangeShapeType="1"/>
          </p:cNvSpPr>
          <p:nvPr/>
        </p:nvSpPr>
        <p:spPr bwMode="auto">
          <a:xfrm>
            <a:off x="0" y="-908051"/>
            <a:ext cx="12192000"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1" name="Line 6"/>
          <p:cNvSpPr>
            <a:spLocks noChangeShapeType="1"/>
          </p:cNvSpPr>
          <p:nvPr/>
        </p:nvSpPr>
        <p:spPr bwMode="auto">
          <a:xfrm>
            <a:off x="3657600" y="6125633"/>
            <a:ext cx="7924800" cy="0"/>
          </a:xfrm>
          <a:prstGeom prst="line">
            <a:avLst/>
          </a:prstGeom>
          <a:noFill/>
          <a:ln w="12700">
            <a:solidFill>
              <a:srgbClr val="BDCC2A"/>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1032" name="Picture 11"/>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539751" y="5721351"/>
            <a:ext cx="2946400" cy="823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Line 6"/>
          <p:cNvSpPr>
            <a:spLocks noChangeShapeType="1"/>
          </p:cNvSpPr>
          <p:nvPr/>
        </p:nvSpPr>
        <p:spPr bwMode="auto">
          <a:xfrm>
            <a:off x="0" y="-908051"/>
            <a:ext cx="12192000"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 name="Line 6"/>
          <p:cNvSpPr>
            <a:spLocks noChangeShapeType="1"/>
          </p:cNvSpPr>
          <p:nvPr/>
        </p:nvSpPr>
        <p:spPr bwMode="auto">
          <a:xfrm>
            <a:off x="3657600" y="6125633"/>
            <a:ext cx="7924800" cy="0"/>
          </a:xfrm>
          <a:prstGeom prst="line">
            <a:avLst/>
          </a:prstGeom>
          <a:noFill/>
          <a:ln w="12700">
            <a:solidFill>
              <a:srgbClr val="BDCC2A"/>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1035" name="Picture 6" descr="NMDP-BTM Dual logo RGB.jpg"/>
          <p:cNvPicPr>
            <a:picLocks noChangeAspect="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09601" y="5734052"/>
            <a:ext cx="3206751" cy="781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4"/>
    </p:custDataLst>
    <p:extLst>
      <p:ext uri="{BB962C8B-B14F-4D97-AF65-F5344CB8AC3E}">
        <p14:creationId xmlns:p14="http://schemas.microsoft.com/office/powerpoint/2010/main" val="4090335949"/>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Lst>
  <p:hf hdr="0" dt="0"/>
  <p:txStyles>
    <p:titleStyle>
      <a:lvl1pPr algn="ctr" defTabSz="609585" rtl="0" eaLnBrk="1" fontAlgn="base" hangingPunct="1">
        <a:spcBef>
          <a:spcPct val="0"/>
        </a:spcBef>
        <a:spcAft>
          <a:spcPct val="0"/>
        </a:spcAft>
        <a:defRPr sz="4267" kern="1200">
          <a:solidFill>
            <a:srgbClr val="0079C1"/>
          </a:solidFill>
          <a:latin typeface="Arial"/>
          <a:ea typeface="MS PGothic" panose="020B0600070205080204" pitchFamily="34" charset="-128"/>
          <a:cs typeface="+mj-cs"/>
        </a:defRPr>
      </a:lvl1pPr>
      <a:lvl2pPr algn="ctr" defTabSz="609585" rtl="0" eaLnBrk="1" fontAlgn="base" hangingPunct="1">
        <a:spcBef>
          <a:spcPct val="0"/>
        </a:spcBef>
        <a:spcAft>
          <a:spcPct val="0"/>
        </a:spcAft>
        <a:defRPr sz="4267">
          <a:solidFill>
            <a:srgbClr val="0079C1"/>
          </a:solidFill>
          <a:latin typeface="Arial" panose="020B0604020202020204" pitchFamily="34" charset="0"/>
          <a:ea typeface="MS PGothic" panose="020B0600070205080204" pitchFamily="34" charset="-128"/>
        </a:defRPr>
      </a:lvl2pPr>
      <a:lvl3pPr algn="ctr" defTabSz="609585" rtl="0" eaLnBrk="1" fontAlgn="base" hangingPunct="1">
        <a:spcBef>
          <a:spcPct val="0"/>
        </a:spcBef>
        <a:spcAft>
          <a:spcPct val="0"/>
        </a:spcAft>
        <a:defRPr sz="4267">
          <a:solidFill>
            <a:srgbClr val="0079C1"/>
          </a:solidFill>
          <a:latin typeface="Arial" panose="020B0604020202020204" pitchFamily="34" charset="0"/>
          <a:ea typeface="MS PGothic" panose="020B0600070205080204" pitchFamily="34" charset="-128"/>
        </a:defRPr>
      </a:lvl3pPr>
      <a:lvl4pPr algn="ctr" defTabSz="609585" rtl="0" eaLnBrk="1" fontAlgn="base" hangingPunct="1">
        <a:spcBef>
          <a:spcPct val="0"/>
        </a:spcBef>
        <a:spcAft>
          <a:spcPct val="0"/>
        </a:spcAft>
        <a:defRPr sz="4267">
          <a:solidFill>
            <a:srgbClr val="0079C1"/>
          </a:solidFill>
          <a:latin typeface="Arial" panose="020B0604020202020204" pitchFamily="34" charset="0"/>
          <a:ea typeface="MS PGothic" panose="020B0600070205080204" pitchFamily="34" charset="-128"/>
        </a:defRPr>
      </a:lvl4pPr>
      <a:lvl5pPr algn="ctr" defTabSz="609585" rtl="0" eaLnBrk="1" fontAlgn="base" hangingPunct="1">
        <a:spcBef>
          <a:spcPct val="0"/>
        </a:spcBef>
        <a:spcAft>
          <a:spcPct val="0"/>
        </a:spcAft>
        <a:defRPr sz="4267">
          <a:solidFill>
            <a:srgbClr val="0079C1"/>
          </a:solidFill>
          <a:latin typeface="Arial" panose="020B0604020202020204" pitchFamily="34" charset="0"/>
          <a:ea typeface="MS PGothic" panose="020B0600070205080204" pitchFamily="34" charset="-128"/>
        </a:defRPr>
      </a:lvl5pPr>
      <a:lvl6pPr marL="609585" algn="ctr" defTabSz="609585" rtl="0" eaLnBrk="1" fontAlgn="base" hangingPunct="1">
        <a:spcBef>
          <a:spcPct val="0"/>
        </a:spcBef>
        <a:spcAft>
          <a:spcPct val="0"/>
        </a:spcAft>
        <a:defRPr sz="4267">
          <a:solidFill>
            <a:srgbClr val="0079C1"/>
          </a:solidFill>
          <a:latin typeface="Arial" panose="020B0604020202020204" pitchFamily="34" charset="0"/>
          <a:ea typeface="MS PGothic" panose="020B0600070205080204" pitchFamily="34" charset="-128"/>
        </a:defRPr>
      </a:lvl6pPr>
      <a:lvl7pPr marL="1219170" algn="ctr" defTabSz="609585" rtl="0" eaLnBrk="1" fontAlgn="base" hangingPunct="1">
        <a:spcBef>
          <a:spcPct val="0"/>
        </a:spcBef>
        <a:spcAft>
          <a:spcPct val="0"/>
        </a:spcAft>
        <a:defRPr sz="4267">
          <a:solidFill>
            <a:srgbClr val="0079C1"/>
          </a:solidFill>
          <a:latin typeface="Arial" panose="020B0604020202020204" pitchFamily="34" charset="0"/>
          <a:ea typeface="MS PGothic" panose="020B0600070205080204" pitchFamily="34" charset="-128"/>
        </a:defRPr>
      </a:lvl7pPr>
      <a:lvl8pPr marL="1828754" algn="ctr" defTabSz="609585" rtl="0" eaLnBrk="1" fontAlgn="base" hangingPunct="1">
        <a:spcBef>
          <a:spcPct val="0"/>
        </a:spcBef>
        <a:spcAft>
          <a:spcPct val="0"/>
        </a:spcAft>
        <a:defRPr sz="4267">
          <a:solidFill>
            <a:srgbClr val="0079C1"/>
          </a:solidFill>
          <a:latin typeface="Arial" panose="020B0604020202020204" pitchFamily="34" charset="0"/>
          <a:ea typeface="MS PGothic" panose="020B0600070205080204" pitchFamily="34" charset="-128"/>
        </a:defRPr>
      </a:lvl8pPr>
      <a:lvl9pPr marL="2438339" algn="ctr" defTabSz="609585" rtl="0" eaLnBrk="1" fontAlgn="base" hangingPunct="1">
        <a:spcBef>
          <a:spcPct val="0"/>
        </a:spcBef>
        <a:spcAft>
          <a:spcPct val="0"/>
        </a:spcAft>
        <a:defRPr sz="4267">
          <a:solidFill>
            <a:srgbClr val="0079C1"/>
          </a:solidFill>
          <a:latin typeface="Arial" panose="020B0604020202020204" pitchFamily="34" charset="0"/>
          <a:ea typeface="MS PGothic" panose="020B0600070205080204" pitchFamily="34" charset="-128"/>
        </a:defRPr>
      </a:lvl9pPr>
    </p:titleStyle>
    <p:bodyStyle>
      <a:lvl1pPr marL="457189" indent="-457189" algn="l" defTabSz="609585" rtl="0" eaLnBrk="1" fontAlgn="base" hangingPunct="1">
        <a:spcBef>
          <a:spcPct val="20000"/>
        </a:spcBef>
        <a:spcAft>
          <a:spcPct val="0"/>
        </a:spcAft>
        <a:buClr>
          <a:srgbClr val="0079C1"/>
        </a:buClr>
        <a:buFont typeface="Arial" panose="020B0604020202020204" pitchFamily="34" charset="0"/>
        <a:buChar char="•"/>
        <a:defRPr sz="4267" kern="1200">
          <a:solidFill>
            <a:schemeClr val="tx1"/>
          </a:solidFill>
          <a:latin typeface="Arial"/>
          <a:ea typeface="MS PGothic" panose="020B0600070205080204" pitchFamily="34" charset="-128"/>
          <a:cs typeface="+mn-cs"/>
        </a:defRPr>
      </a:lvl1pPr>
      <a:lvl2pPr marL="990575" indent="-380990" algn="l" defTabSz="609585" rtl="0" eaLnBrk="1" fontAlgn="base" hangingPunct="1">
        <a:spcBef>
          <a:spcPct val="20000"/>
        </a:spcBef>
        <a:spcAft>
          <a:spcPct val="0"/>
        </a:spcAft>
        <a:buClr>
          <a:srgbClr val="0079C1"/>
        </a:buClr>
        <a:buFont typeface="Arial" panose="020B0604020202020204" pitchFamily="34" charset="0"/>
        <a:buChar char="–"/>
        <a:defRPr sz="3733" kern="1200">
          <a:solidFill>
            <a:schemeClr val="tx1"/>
          </a:solidFill>
          <a:latin typeface="Arial"/>
          <a:ea typeface="MS PGothic" panose="020B0600070205080204" pitchFamily="34" charset="-128"/>
          <a:cs typeface="+mn-cs"/>
        </a:defRPr>
      </a:lvl2pPr>
      <a:lvl3pPr marL="1523962" indent="-304792" algn="l" defTabSz="609585" rtl="0" eaLnBrk="1" fontAlgn="base" hangingPunct="1">
        <a:spcBef>
          <a:spcPct val="20000"/>
        </a:spcBef>
        <a:spcAft>
          <a:spcPct val="0"/>
        </a:spcAft>
        <a:buClr>
          <a:srgbClr val="0079C1"/>
        </a:buClr>
        <a:buFont typeface="Arial" panose="020B0604020202020204" pitchFamily="34" charset="0"/>
        <a:buChar char="•"/>
        <a:defRPr sz="3200" kern="1200">
          <a:solidFill>
            <a:schemeClr val="tx1"/>
          </a:solidFill>
          <a:latin typeface="Arial"/>
          <a:ea typeface="MS PGothic" panose="020B0600070205080204" pitchFamily="34" charset="-128"/>
          <a:cs typeface="+mn-cs"/>
        </a:defRPr>
      </a:lvl3pPr>
      <a:lvl4pPr marL="2133547" indent="-304792" algn="l" defTabSz="609585" rtl="0" eaLnBrk="1" fontAlgn="base" hangingPunct="1">
        <a:spcBef>
          <a:spcPct val="20000"/>
        </a:spcBef>
        <a:spcAft>
          <a:spcPct val="0"/>
        </a:spcAft>
        <a:buClr>
          <a:srgbClr val="0079C1"/>
        </a:buClr>
        <a:buFont typeface="Arial" panose="020B0604020202020204" pitchFamily="34" charset="0"/>
        <a:buChar char="–"/>
        <a:defRPr sz="2667" kern="1200">
          <a:solidFill>
            <a:schemeClr val="tx1"/>
          </a:solidFill>
          <a:latin typeface="Arial"/>
          <a:ea typeface="MS PGothic" panose="020B0600070205080204" pitchFamily="34" charset="-128"/>
          <a:cs typeface="+mn-cs"/>
        </a:defRPr>
      </a:lvl4pPr>
      <a:lvl5pPr marL="2743131" indent="-304792" algn="l" defTabSz="609585" rtl="0" eaLnBrk="1" fontAlgn="base" hangingPunct="1">
        <a:spcBef>
          <a:spcPct val="20000"/>
        </a:spcBef>
        <a:spcAft>
          <a:spcPct val="0"/>
        </a:spcAft>
        <a:buClr>
          <a:srgbClr val="0079C1"/>
        </a:buClr>
        <a:buFont typeface="Arial" panose="020B0604020202020204" pitchFamily="34" charset="0"/>
        <a:buChar char="»"/>
        <a:defRPr sz="2667" kern="1200">
          <a:solidFill>
            <a:schemeClr val="tx1"/>
          </a:solidFill>
          <a:latin typeface="Arial"/>
          <a:ea typeface="MS PGothic" panose="020B0600070205080204" pitchFamily="34" charset="-128"/>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9.xml"/></Relationships>
</file>

<file path=ppt/slides/_rels/slide10.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10.xml"/><Relationship Id="rId7" Type="http://schemas.openxmlformats.org/officeDocument/2006/relationships/diagramColors" Target="../diagrams/colors1.xml"/><Relationship Id="rId2" Type="http://schemas.openxmlformats.org/officeDocument/2006/relationships/slideLayout" Target="../slideLayouts/slideLayout7.xml"/><Relationship Id="rId1" Type="http://schemas.openxmlformats.org/officeDocument/2006/relationships/tags" Target="../tags/tag18.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xml"/><Relationship Id="rId1" Type="http://schemas.openxmlformats.org/officeDocument/2006/relationships/tags" Target="../tags/tag19.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xml"/><Relationship Id="rId1" Type="http://schemas.openxmlformats.org/officeDocument/2006/relationships/tags" Target="../tags/tag20.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1.xml"/><Relationship Id="rId1" Type="http://schemas.openxmlformats.org/officeDocument/2006/relationships/tags" Target="../tags/tag21.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4.xml"/><Relationship Id="rId1" Type="http://schemas.openxmlformats.org/officeDocument/2006/relationships/tags" Target="../tags/tag22.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tags" Target="../tags/tag23.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3.xml"/><Relationship Id="rId1" Type="http://schemas.openxmlformats.org/officeDocument/2006/relationships/tags" Target="../tags/tag2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3.xml"/><Relationship Id="rId1" Type="http://schemas.openxmlformats.org/officeDocument/2006/relationships/tags" Target="../tags/tag25.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3.xml"/><Relationship Id="rId1" Type="http://schemas.openxmlformats.org/officeDocument/2006/relationships/tags" Target="../tags/tag26.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3.xml"/><Relationship Id="rId1" Type="http://schemas.openxmlformats.org/officeDocument/2006/relationships/tags" Target="../tags/tag27.xml"/><Relationship Id="rId4" Type="http://schemas.openxmlformats.org/officeDocument/2006/relationships/image" Target="../media/image20.jp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10.xml"/><Relationship Id="rId5" Type="http://schemas.openxmlformats.org/officeDocument/2006/relationships/image" Target="../media/image5.pn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3.xml"/><Relationship Id="rId1" Type="http://schemas.openxmlformats.org/officeDocument/2006/relationships/tags" Target="../tags/tag28.xml"/><Relationship Id="rId4" Type="http://schemas.openxmlformats.org/officeDocument/2006/relationships/image" Target="../media/image21.jp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3.xml"/><Relationship Id="rId1" Type="http://schemas.openxmlformats.org/officeDocument/2006/relationships/tags" Target="../tags/tag29.xml"/><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3.xml"/><Relationship Id="rId1" Type="http://schemas.openxmlformats.org/officeDocument/2006/relationships/tags" Target="../tags/tag30.xml"/><Relationship Id="rId4" Type="http://schemas.openxmlformats.org/officeDocument/2006/relationships/image" Target="../media/image23.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3.xml"/><Relationship Id="rId1" Type="http://schemas.openxmlformats.org/officeDocument/2006/relationships/tags" Target="../tags/tag31.xml"/><Relationship Id="rId5" Type="http://schemas.openxmlformats.org/officeDocument/2006/relationships/image" Target="../media/image24.jpg"/><Relationship Id="rId4" Type="http://schemas.openxmlformats.org/officeDocument/2006/relationships/image" Target="../media/image23.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1.xml"/><Relationship Id="rId1" Type="http://schemas.openxmlformats.org/officeDocument/2006/relationships/tags" Target="../tags/tag3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6.xml"/><Relationship Id="rId1" Type="http://schemas.openxmlformats.org/officeDocument/2006/relationships/tags" Target="../tags/tag33.xml"/><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4.xml"/><Relationship Id="rId1" Type="http://schemas.openxmlformats.org/officeDocument/2006/relationships/tags" Target="../tags/tag34.xml"/><Relationship Id="rId4" Type="http://schemas.openxmlformats.org/officeDocument/2006/relationships/image" Target="../media/image26.jpe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4.xml"/><Relationship Id="rId1" Type="http://schemas.openxmlformats.org/officeDocument/2006/relationships/tags" Target="../tags/tag35.xml"/><Relationship Id="rId4" Type="http://schemas.openxmlformats.org/officeDocument/2006/relationships/image" Target="../media/image27.jpe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4.xml"/><Relationship Id="rId1" Type="http://schemas.openxmlformats.org/officeDocument/2006/relationships/tags" Target="../tags/tag36.xml"/><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4.xml"/><Relationship Id="rId1" Type="http://schemas.openxmlformats.org/officeDocument/2006/relationships/tags" Target="../tags/tag37.xml"/><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11.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4.xml"/><Relationship Id="rId1" Type="http://schemas.openxmlformats.org/officeDocument/2006/relationships/tags" Target="../tags/tag38.xml"/><Relationship Id="rId4" Type="http://schemas.openxmlformats.org/officeDocument/2006/relationships/image" Target="../media/image30.jpe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4.xml"/><Relationship Id="rId1" Type="http://schemas.openxmlformats.org/officeDocument/2006/relationships/tags" Target="../tags/tag39.xml"/><Relationship Id="rId4" Type="http://schemas.openxmlformats.org/officeDocument/2006/relationships/image" Target="../media/image31.jpe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4.xml"/><Relationship Id="rId1" Type="http://schemas.openxmlformats.org/officeDocument/2006/relationships/tags" Target="../tags/tag40.xml"/><Relationship Id="rId4" Type="http://schemas.openxmlformats.org/officeDocument/2006/relationships/image" Target="../media/image32.jpg"/></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tags" Target="../tags/tag41.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3.xml"/><Relationship Id="rId1" Type="http://schemas.openxmlformats.org/officeDocument/2006/relationships/tags" Target="../tags/tag42.xml"/><Relationship Id="rId5" Type="http://schemas.openxmlformats.org/officeDocument/2006/relationships/image" Target="../media/image33.png"/><Relationship Id="rId4" Type="http://schemas.openxmlformats.org/officeDocument/2006/relationships/hyperlink" Target="https://network.bethematchclinical.org/apheresis-and-collection-centers/pbsc-resources/filgrastim-resources/"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slideLayout" Target="../slideLayouts/slideLayout3.xml"/><Relationship Id="rId1" Type="http://schemas.openxmlformats.org/officeDocument/2006/relationships/tags" Target="../tags/tag43.xml"/><Relationship Id="rId4" Type="http://schemas.openxmlformats.org/officeDocument/2006/relationships/hyperlink" Target="mailto:AC-CCLiaison@nmdp.org" TargetMode="Externa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tags" Target="../tags/tag1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tags" Target="../tags/tag13.xml"/><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9.jpeg"/><Relationship Id="rId2" Type="http://schemas.openxmlformats.org/officeDocument/2006/relationships/slideLayout" Target="../slideLayouts/slideLayout4.xml"/><Relationship Id="rId1" Type="http://schemas.openxmlformats.org/officeDocument/2006/relationships/tags" Target="../tags/tag14.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hyperlink" Target="http://images.google.com/imgres?imgurl=http://www.infinityhc.com/userfiles/image/ACHC%20color%20Accredited%20Logo.jpg&amp;imgrefurl=http://www.infinityhc.com/&amp;h=1226&amp;w=1052&amp;sz=347&amp;hl=en&amp;start=1&amp;usg=__5qwcTXnIyJc5Wmjl7_1PWXiClc4=&amp;tbnid=fdHD8G8zDcvd2M:&amp;tbnh=150&amp;tbnw=129&amp;prev=/images?q=achc&amp;gbv=2&amp;hl=en" TargetMode="Externa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tags" Target="../tags/tag15.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tags" Target="../tags/tag16.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tags" Target="../tags/tag17.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AC Training for Filgrastim </a:t>
            </a:r>
            <a:r>
              <a:rPr lang="en-US" dirty="0"/>
              <a:t>Supplier Change</a:t>
            </a:r>
          </a:p>
        </p:txBody>
      </p:sp>
      <p:sp>
        <p:nvSpPr>
          <p:cNvPr id="7" name="Subtitle 6"/>
          <p:cNvSpPr>
            <a:spLocks noGrp="1"/>
          </p:cNvSpPr>
          <p:nvPr>
            <p:ph type="subTitle" idx="1"/>
          </p:nvPr>
        </p:nvSpPr>
        <p:spPr/>
        <p:txBody>
          <a:bodyPr/>
          <a:lstStyle/>
          <a:p>
            <a:r>
              <a:rPr lang="en-US" dirty="0"/>
              <a:t>April </a:t>
            </a:r>
            <a:r>
              <a:rPr lang="en-US" dirty="0" smtClean="0"/>
              <a:t>25, </a:t>
            </a:r>
            <a:r>
              <a:rPr lang="en-US" dirty="0"/>
              <a:t>2016</a:t>
            </a:r>
          </a:p>
        </p:txBody>
      </p:sp>
    </p:spTree>
    <p:custDataLst>
      <p:tags r:id="rId1"/>
    </p:custDataLst>
    <p:extLst>
      <p:ext uri="{BB962C8B-B14F-4D97-AF65-F5344CB8AC3E}">
        <p14:creationId xmlns:p14="http://schemas.microsoft.com/office/powerpoint/2010/main" val="39493412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600" dirty="0" smtClean="0"/>
              <a:t>Supplier Transition Timeline</a:t>
            </a:r>
            <a:endParaRPr lang="en-US" sz="3600" dirty="0"/>
          </a:p>
        </p:txBody>
      </p:sp>
      <p:sp>
        <p:nvSpPr>
          <p:cNvPr id="5" name="Slide Number Placeholder 4"/>
          <p:cNvSpPr>
            <a:spLocks noGrp="1"/>
          </p:cNvSpPr>
          <p:nvPr>
            <p:ph type="sldNum" sz="quarter" idx="10"/>
          </p:nvPr>
        </p:nvSpPr>
        <p:spPr/>
        <p:txBody>
          <a:bodyPr/>
          <a:lstStyle/>
          <a:p>
            <a:pPr>
              <a:defRPr/>
            </a:pPr>
            <a:fld id="{3821821E-933A-4A24-A2E1-34597A071853}" type="slidenum">
              <a:rPr lang="en-US" altLang="en-US" smtClean="0"/>
              <a:pPr>
                <a:defRPr/>
              </a:pPr>
              <a:t>10</a:t>
            </a:fld>
            <a:endParaRPr lang="en-US" altLang="en-US"/>
          </a:p>
        </p:txBody>
      </p:sp>
      <p:graphicFrame>
        <p:nvGraphicFramePr>
          <p:cNvPr id="6" name="Content Placeholder 5"/>
          <p:cNvGraphicFramePr>
            <a:graphicFrameLocks noGrp="1"/>
          </p:cNvGraphicFramePr>
          <p:nvPr>
            <p:ph idx="4294967295"/>
            <p:extLst>
              <p:ext uri="{D42A27DB-BD31-4B8C-83A1-F6EECF244321}">
                <p14:modId xmlns:p14="http://schemas.microsoft.com/office/powerpoint/2010/main" val="441770912"/>
              </p:ext>
            </p:extLst>
          </p:nvPr>
        </p:nvGraphicFramePr>
        <p:xfrm>
          <a:off x="2286000" y="1403960"/>
          <a:ext cx="7467600" cy="399203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2177691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74B4CC34-9411-400F-AC04-DA86C9F1D56F}"/>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graphicEl>
                                              <a:dgm id="{4A1B2A7D-367F-492C-99FF-4B52A5AA7E36}"/>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graphicEl>
                                              <a:dgm id="{A5C21B18-3763-476A-B00C-0E5D5CFA8B06}"/>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graphicEl>
                                              <a:dgm id="{ACE5B982-D6EF-416C-ABE0-EB596FC92F23}"/>
                                            </p:graphic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graphicEl>
                                              <a:dgm id="{B68CA235-F129-410F-B43D-A7B0F4E4193C}"/>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graphicEl>
                                              <a:dgm id="{1B4CDF7F-20E5-478A-A928-8CDDF5AA90C0}"/>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a:r>
              <a:rPr lang="en-US" sz="3600" dirty="0" smtClean="0"/>
              <a:t>Supplier Transition Details</a:t>
            </a:r>
            <a:endParaRPr lang="en-US" sz="3600" dirty="0"/>
          </a:p>
        </p:txBody>
      </p:sp>
      <p:sp>
        <p:nvSpPr>
          <p:cNvPr id="5" name="Content Placeholder 4"/>
          <p:cNvSpPr>
            <a:spLocks noGrp="1"/>
          </p:cNvSpPr>
          <p:nvPr>
            <p:ph idx="1"/>
          </p:nvPr>
        </p:nvSpPr>
        <p:spPr>
          <a:xfrm>
            <a:off x="457200" y="1676400"/>
            <a:ext cx="10972800" cy="3886200"/>
          </a:xfrm>
        </p:spPr>
        <p:txBody>
          <a:bodyPr/>
          <a:lstStyle/>
          <a:p>
            <a:pPr marL="285750" indent="-285750">
              <a:spcBef>
                <a:spcPts val="1800"/>
              </a:spcBef>
            </a:pPr>
            <a:r>
              <a:rPr lang="en-US" sz="2800" dirty="0" smtClean="0"/>
              <a:t>Start </a:t>
            </a:r>
            <a:r>
              <a:rPr lang="en-US" sz="2800" dirty="0"/>
              <a:t>using the new </a:t>
            </a:r>
            <a:r>
              <a:rPr lang="en-US" sz="2800" dirty="0" smtClean="0"/>
              <a:t>documents, forms </a:t>
            </a:r>
            <a:r>
              <a:rPr lang="en-US" sz="2800" dirty="0"/>
              <a:t>and process </a:t>
            </a:r>
            <a:r>
              <a:rPr lang="en-US" sz="2800" dirty="0" smtClean="0"/>
              <a:t/>
            </a:r>
            <a:br>
              <a:rPr lang="en-US" sz="2800" dirty="0" smtClean="0"/>
            </a:br>
            <a:r>
              <a:rPr lang="en-US" sz="2800" dirty="0" smtClean="0"/>
              <a:t>on May 12</a:t>
            </a:r>
          </a:p>
          <a:p>
            <a:pPr marL="285750" indent="-285750">
              <a:spcBef>
                <a:spcPts val="1800"/>
              </a:spcBef>
            </a:pPr>
            <a:r>
              <a:rPr lang="en-US" sz="2800" dirty="0" smtClean="0"/>
              <a:t>If the </a:t>
            </a:r>
            <a:r>
              <a:rPr lang="en-US" sz="2800" dirty="0" err="1" smtClean="0"/>
              <a:t>filgrastim</a:t>
            </a:r>
            <a:r>
              <a:rPr lang="en-US" sz="2800" dirty="0" smtClean="0"/>
              <a:t> order </a:t>
            </a:r>
            <a:r>
              <a:rPr lang="en-US" sz="2800" dirty="0"/>
              <a:t>was </a:t>
            </a:r>
            <a:r>
              <a:rPr lang="en-US" sz="2800" dirty="0" smtClean="0"/>
              <a:t>signed</a:t>
            </a:r>
            <a:r>
              <a:rPr lang="en-US" sz="2800" dirty="0" smtClean="0">
                <a:solidFill>
                  <a:srgbClr val="C00000"/>
                </a:solidFill>
              </a:rPr>
              <a:t> </a:t>
            </a:r>
            <a:r>
              <a:rPr lang="en-US" sz="2800" dirty="0" smtClean="0"/>
              <a:t>prior </a:t>
            </a:r>
            <a:r>
              <a:rPr lang="en-US" sz="2800" dirty="0"/>
              <a:t>to May 12 and collection is prior to May 31, the order will be fulfilled by </a:t>
            </a:r>
            <a:r>
              <a:rPr lang="en-US" sz="2800" dirty="0" smtClean="0"/>
              <a:t>Biologics</a:t>
            </a:r>
          </a:p>
          <a:p>
            <a:pPr marL="285750" indent="-285750">
              <a:spcBef>
                <a:spcPts val="1800"/>
              </a:spcBef>
            </a:pPr>
            <a:r>
              <a:rPr lang="en-US" sz="2800" dirty="0" smtClean="0"/>
              <a:t>If the order form is completed by May 12, but the filgrastim has not shipped by May 31, a new order must be submitted to WSP.</a:t>
            </a:r>
          </a:p>
        </p:txBody>
      </p:sp>
      <p:sp>
        <p:nvSpPr>
          <p:cNvPr id="3" name="Slide Number Placeholder 2"/>
          <p:cNvSpPr>
            <a:spLocks noGrp="1"/>
          </p:cNvSpPr>
          <p:nvPr>
            <p:ph type="sldNum" sz="quarter" idx="10"/>
          </p:nvPr>
        </p:nvSpPr>
        <p:spPr/>
        <p:txBody>
          <a:bodyPr/>
          <a:lstStyle/>
          <a:p>
            <a:pPr>
              <a:defRPr/>
            </a:pPr>
            <a:fld id="{FDEEF319-1A80-4340-B458-304D43214454}" type="slidenum">
              <a:rPr lang="en-US" altLang="en-US" smtClean="0"/>
              <a:pPr>
                <a:defRPr/>
              </a:pPr>
              <a:t>11</a:t>
            </a:fld>
            <a:endParaRPr lang="en-US" altLang="en-US"/>
          </a:p>
        </p:txBody>
      </p:sp>
    </p:spTree>
    <p:custDataLst>
      <p:tags r:id="rId1"/>
    </p:custDataLst>
    <p:extLst>
      <p:ext uri="{BB962C8B-B14F-4D97-AF65-F5344CB8AC3E}">
        <p14:creationId xmlns:p14="http://schemas.microsoft.com/office/powerpoint/2010/main" val="37198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par>
                                <p:cTn id="15" presetID="1" presetClass="exit" presetSubtype="0" fill="hold" grpId="1" nodeType="withEffect">
                                  <p:stCondLst>
                                    <p:cond delay="0"/>
                                  </p:stCondLst>
                                  <p:childTnLst>
                                    <p:set>
                                      <p:cBhvr>
                                        <p:cTn id="16" dur="1" fill="hold">
                                          <p:stCondLst>
                                            <p:cond delay="0"/>
                                          </p:stCondLst>
                                        </p:cTn>
                                        <p:tgtEl>
                                          <p:spTgt spid="5">
                                            <p:txEl>
                                              <p:pRg st="0" end="0"/>
                                            </p:txEl>
                                          </p:spTgt>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5">
                                            <p:txEl>
                                              <p:pRg st="1" end="1"/>
                                            </p:txEl>
                                          </p:spTgt>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5">
                                            <p:txEl>
                                              <p:pRg st="2" end="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5" grpI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Listing of Changes</a:t>
            </a:r>
            <a:endParaRPr lang="en-US" dirty="0"/>
          </a:p>
        </p:txBody>
      </p:sp>
      <p:sp>
        <p:nvSpPr>
          <p:cNvPr id="5" name="Content Placeholder 4"/>
          <p:cNvSpPr>
            <a:spLocks noGrp="1"/>
          </p:cNvSpPr>
          <p:nvPr>
            <p:ph idx="1"/>
          </p:nvPr>
        </p:nvSpPr>
        <p:spPr/>
        <p:txBody>
          <a:bodyPr/>
          <a:lstStyle/>
          <a:p>
            <a:pPr marL="0" indent="0">
              <a:buNone/>
            </a:pPr>
            <a:r>
              <a:rPr lang="en-US" sz="3600" dirty="0" smtClean="0"/>
              <a:t>The following items have changed</a:t>
            </a:r>
          </a:p>
          <a:p>
            <a:r>
              <a:rPr lang="en-US" sz="3600" dirty="0" smtClean="0"/>
              <a:t>Form changes, including</a:t>
            </a:r>
            <a:br>
              <a:rPr lang="en-US" sz="3600" dirty="0" smtClean="0"/>
            </a:br>
            <a:r>
              <a:rPr lang="en-US" sz="3600" dirty="0" smtClean="0"/>
              <a:t>ownership</a:t>
            </a:r>
          </a:p>
          <a:p>
            <a:r>
              <a:rPr lang="en-US" sz="3600" dirty="0" smtClean="0"/>
              <a:t>Process changes, including</a:t>
            </a:r>
            <a:br>
              <a:rPr lang="en-US" sz="3600" dirty="0" smtClean="0"/>
            </a:br>
            <a:r>
              <a:rPr lang="en-US" sz="3600" dirty="0" smtClean="0"/>
              <a:t>to documents</a:t>
            </a:r>
          </a:p>
          <a:p>
            <a:endParaRPr lang="en-US" sz="3600" dirty="0"/>
          </a:p>
        </p:txBody>
      </p:sp>
      <p:sp>
        <p:nvSpPr>
          <p:cNvPr id="3" name="Slide Number Placeholder 2"/>
          <p:cNvSpPr>
            <a:spLocks noGrp="1"/>
          </p:cNvSpPr>
          <p:nvPr>
            <p:ph type="sldNum" sz="quarter" idx="10"/>
          </p:nvPr>
        </p:nvSpPr>
        <p:spPr/>
        <p:txBody>
          <a:bodyPr/>
          <a:lstStyle/>
          <a:p>
            <a:pPr>
              <a:defRPr/>
            </a:pPr>
            <a:fld id="{F7A4BB71-9F01-4DD1-BCFC-D4177D52AEEA}" type="slidenum">
              <a:rPr lang="en-US" altLang="en-US" smtClean="0"/>
              <a:pPr>
                <a:defRPr/>
              </a:pPr>
              <a:t>12</a:t>
            </a:fld>
            <a:endParaRPr lang="en-US" altLang="en-US"/>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01917" y="2514600"/>
            <a:ext cx="4052050" cy="33134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ustDataLst>
      <p:tags r:id="rId1"/>
    </p:custDataLst>
    <p:extLst>
      <p:ext uri="{BB962C8B-B14F-4D97-AF65-F5344CB8AC3E}">
        <p14:creationId xmlns:p14="http://schemas.microsoft.com/office/powerpoint/2010/main" val="2716018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Form changes</a:t>
            </a:r>
          </a:p>
        </p:txBody>
      </p:sp>
      <p:sp>
        <p:nvSpPr>
          <p:cNvPr id="3" name="Slide Number Placeholder 2"/>
          <p:cNvSpPr>
            <a:spLocks noGrp="1"/>
          </p:cNvSpPr>
          <p:nvPr>
            <p:ph type="sldNum" sz="quarter" idx="10"/>
          </p:nvPr>
        </p:nvSpPr>
        <p:spPr/>
        <p:txBody>
          <a:bodyPr/>
          <a:lstStyle/>
          <a:p>
            <a:pPr>
              <a:defRPr/>
            </a:pPr>
            <a:fld id="{FDEEF319-1A80-4340-B458-304D43214454}" type="slidenum">
              <a:rPr lang="en-US" altLang="en-US" smtClean="0"/>
              <a:pPr>
                <a:defRPr/>
              </a:pPr>
              <a:t>13</a:t>
            </a:fld>
            <a:endParaRPr lang="en-US" altLang="en-US"/>
          </a:p>
        </p:txBody>
      </p:sp>
    </p:spTree>
    <p:custDataLst>
      <p:tags r:id="rId1"/>
    </p:custDataLst>
    <p:extLst>
      <p:ext uri="{BB962C8B-B14F-4D97-AF65-F5344CB8AC3E}">
        <p14:creationId xmlns:p14="http://schemas.microsoft.com/office/powerpoint/2010/main" val="40827092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Form Ownership</a:t>
            </a:r>
          </a:p>
        </p:txBody>
      </p:sp>
      <p:pic>
        <p:nvPicPr>
          <p:cNvPr id="3" name="Content Placeholder 2"/>
          <p:cNvPicPr>
            <a:picLocks noGrp="1" noChangeAspect="1"/>
          </p:cNvPicPr>
          <p:nvPr>
            <p:ph sz="half" idx="1"/>
          </p:nvPr>
        </p:nvPicPr>
        <p:blipFill>
          <a:blip r:embed="rId4" cstate="print">
            <a:extLst>
              <a:ext uri="{28A0092B-C50C-407E-A947-70E740481C1C}">
                <a14:useLocalDpi xmlns:a14="http://schemas.microsoft.com/office/drawing/2010/main" val="0"/>
              </a:ext>
            </a:extLst>
          </a:blip>
          <a:stretch>
            <a:fillRect/>
          </a:stretch>
        </p:blipFill>
        <p:spPr>
          <a:xfrm>
            <a:off x="1114208" y="1600200"/>
            <a:ext cx="3533992" cy="3927475"/>
          </a:xfrm>
        </p:spPr>
      </p:pic>
      <p:sp>
        <p:nvSpPr>
          <p:cNvPr id="2" name="Content Placeholder 1"/>
          <p:cNvSpPr>
            <a:spLocks noGrp="1"/>
          </p:cNvSpPr>
          <p:nvPr>
            <p:ph sz="half" idx="2"/>
          </p:nvPr>
        </p:nvSpPr>
        <p:spPr>
          <a:xfrm>
            <a:off x="5257800" y="1600202"/>
            <a:ext cx="6324600" cy="4343398"/>
          </a:xfrm>
        </p:spPr>
        <p:txBody>
          <a:bodyPr/>
          <a:lstStyle/>
          <a:p>
            <a:r>
              <a:rPr lang="en-US" dirty="0"/>
              <a:t>Previous forms were owned by Biologics</a:t>
            </a:r>
          </a:p>
          <a:p>
            <a:r>
              <a:rPr lang="en-US" dirty="0"/>
              <a:t>New forms are owned and updated by NMDP</a:t>
            </a:r>
          </a:p>
          <a:p>
            <a:pPr marL="0" indent="0" algn="ctr">
              <a:buNone/>
            </a:pPr>
            <a:endParaRPr lang="en-US" sz="2800" b="1" dirty="0">
              <a:solidFill>
                <a:srgbClr val="92D050"/>
              </a:solidFill>
            </a:endParaRPr>
          </a:p>
          <a:p>
            <a:pPr marL="0" indent="0" algn="ctr">
              <a:buNone/>
            </a:pPr>
            <a:r>
              <a:rPr lang="en-US" sz="2800" b="1" dirty="0">
                <a:solidFill>
                  <a:srgbClr val="F8981D"/>
                </a:solidFill>
              </a:rPr>
              <a:t>What does this mean for you?</a:t>
            </a:r>
          </a:p>
          <a:p>
            <a:endParaRPr lang="en-US" dirty="0"/>
          </a:p>
        </p:txBody>
      </p:sp>
      <p:sp>
        <p:nvSpPr>
          <p:cNvPr id="7" name="Slide Number Placeholder 6"/>
          <p:cNvSpPr>
            <a:spLocks noGrp="1"/>
          </p:cNvSpPr>
          <p:nvPr>
            <p:ph type="sldNum" sz="quarter" idx="10"/>
          </p:nvPr>
        </p:nvSpPr>
        <p:spPr/>
        <p:txBody>
          <a:bodyPr/>
          <a:lstStyle/>
          <a:p>
            <a:pPr>
              <a:defRPr/>
            </a:pPr>
            <a:fld id="{A1942945-E266-4840-95E4-A798BB302AD3}" type="slidenum">
              <a:rPr lang="en-US" altLang="en-US" smtClean="0"/>
              <a:pPr>
                <a:defRPr/>
              </a:pPr>
              <a:t>14</a:t>
            </a:fld>
            <a:endParaRPr lang="en-US" altLang="en-US"/>
          </a:p>
        </p:txBody>
      </p:sp>
      <p:sp>
        <p:nvSpPr>
          <p:cNvPr id="4" name="TextBox 3"/>
          <p:cNvSpPr txBox="1"/>
          <p:nvPr/>
        </p:nvSpPr>
        <p:spPr>
          <a:xfrm>
            <a:off x="1776304" y="2686774"/>
            <a:ext cx="2209800" cy="1754326"/>
          </a:xfrm>
          <a:prstGeom prst="rect">
            <a:avLst/>
          </a:prstGeom>
          <a:noFill/>
        </p:spPr>
        <p:txBody>
          <a:bodyPr wrap="square" rtlCol="0">
            <a:spAutoFit/>
          </a:bodyPr>
          <a:lstStyle/>
          <a:p>
            <a:r>
              <a:rPr lang="en-US" sz="3600" b="1" dirty="0">
                <a:solidFill>
                  <a:srgbClr val="F8981D"/>
                </a:solidFill>
              </a:rPr>
              <a:t>NMDP Network Web site</a:t>
            </a:r>
          </a:p>
        </p:txBody>
      </p:sp>
    </p:spTree>
    <p:custDataLst>
      <p:tags r:id="rId1"/>
    </p:custDataLst>
    <p:extLst>
      <p:ext uri="{BB962C8B-B14F-4D97-AF65-F5344CB8AC3E}">
        <p14:creationId xmlns:p14="http://schemas.microsoft.com/office/powerpoint/2010/main" val="38882949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4400" dirty="0"/>
              <a:t>Forms Current and New</a:t>
            </a:r>
          </a:p>
        </p:txBody>
      </p:sp>
      <p:sp>
        <p:nvSpPr>
          <p:cNvPr id="2" name="Text Placeholder 1"/>
          <p:cNvSpPr>
            <a:spLocks noGrp="1"/>
          </p:cNvSpPr>
          <p:nvPr>
            <p:ph type="body" idx="1"/>
          </p:nvPr>
        </p:nvSpPr>
        <p:spPr>
          <a:solidFill>
            <a:schemeClr val="accent4">
              <a:lumMod val="75000"/>
            </a:schemeClr>
          </a:solidFill>
        </p:spPr>
        <p:txBody>
          <a:bodyPr/>
          <a:lstStyle/>
          <a:p>
            <a:r>
              <a:rPr lang="en-US" dirty="0" smtClean="0"/>
              <a:t>Current Forms (Biologics)</a:t>
            </a:r>
            <a:endParaRPr lang="en-US" dirty="0"/>
          </a:p>
        </p:txBody>
      </p:sp>
      <p:sp>
        <p:nvSpPr>
          <p:cNvPr id="8" name="Content Placeholder 7"/>
          <p:cNvSpPr>
            <a:spLocks noGrp="1"/>
          </p:cNvSpPr>
          <p:nvPr>
            <p:ph sz="half" idx="2"/>
          </p:nvPr>
        </p:nvSpPr>
        <p:spPr>
          <a:xfrm>
            <a:off x="6193369" y="2247276"/>
            <a:ext cx="5617631" cy="3848723"/>
          </a:xfrm>
          <a:solidFill>
            <a:schemeClr val="accent4">
              <a:lumMod val="20000"/>
              <a:lumOff val="80000"/>
            </a:schemeClr>
          </a:solidFill>
          <a:ln>
            <a:solidFill>
              <a:schemeClr val="accent4">
                <a:lumMod val="50000"/>
              </a:schemeClr>
            </a:solidFill>
          </a:ln>
        </p:spPr>
        <p:txBody>
          <a:bodyPr/>
          <a:lstStyle/>
          <a:p>
            <a:r>
              <a:rPr lang="en-US" sz="2400" dirty="0" smtClean="0"/>
              <a:t>F00825 </a:t>
            </a:r>
            <a:r>
              <a:rPr lang="en-US" sz="2400" dirty="0"/>
              <a:t>– </a:t>
            </a:r>
            <a:r>
              <a:rPr lang="en-US" sz="2400" dirty="0" err="1"/>
              <a:t>Neupogen</a:t>
            </a:r>
            <a:r>
              <a:rPr lang="en-US" sz="2400" dirty="0"/>
              <a:t>® (</a:t>
            </a:r>
            <a:r>
              <a:rPr lang="en-US" sz="2400" dirty="0" err="1"/>
              <a:t>filgrastim</a:t>
            </a:r>
            <a:r>
              <a:rPr lang="en-US" sz="2400" dirty="0" smtClean="0"/>
              <a:t>) Order Form</a:t>
            </a:r>
          </a:p>
          <a:p>
            <a:r>
              <a:rPr lang="en-US" sz="2400" dirty="0"/>
              <a:t>F00894 – </a:t>
            </a:r>
            <a:r>
              <a:rPr lang="en-US" sz="2400" dirty="0" err="1"/>
              <a:t>Neupogen</a:t>
            </a:r>
            <a:r>
              <a:rPr lang="en-US" sz="2400" dirty="0"/>
              <a:t>® (</a:t>
            </a:r>
            <a:r>
              <a:rPr lang="en-US" sz="2400" dirty="0" err="1"/>
              <a:t>filgrastim</a:t>
            </a:r>
            <a:r>
              <a:rPr lang="en-US" sz="2400" dirty="0"/>
              <a:t>) Shipping Information</a:t>
            </a:r>
          </a:p>
          <a:p>
            <a:r>
              <a:rPr lang="en-US" sz="2400" dirty="0"/>
              <a:t>F00826 – Epinephrine Auto-injector Order Form</a:t>
            </a:r>
          </a:p>
          <a:p>
            <a:r>
              <a:rPr lang="en-US" sz="2400" dirty="0" smtClean="0"/>
              <a:t>F00862 </a:t>
            </a:r>
            <a:r>
              <a:rPr lang="en-US" sz="2400" dirty="0"/>
              <a:t>– </a:t>
            </a:r>
            <a:r>
              <a:rPr lang="en-US" sz="2400" dirty="0" err="1"/>
              <a:t>Filgrastim</a:t>
            </a:r>
            <a:r>
              <a:rPr lang="en-US" sz="2400" dirty="0"/>
              <a:t> Delivery Ticket</a:t>
            </a:r>
          </a:p>
          <a:p>
            <a:r>
              <a:rPr lang="en-US" sz="2400" dirty="0"/>
              <a:t>F00869 – </a:t>
            </a:r>
            <a:r>
              <a:rPr lang="en-US" sz="2400" dirty="0" err="1"/>
              <a:t>Neupogen</a:t>
            </a:r>
            <a:r>
              <a:rPr lang="en-US" sz="2400" dirty="0"/>
              <a:t>® (</a:t>
            </a:r>
            <a:r>
              <a:rPr lang="en-US" sz="2400" dirty="0" err="1"/>
              <a:t>filgrastim</a:t>
            </a:r>
            <a:r>
              <a:rPr lang="en-US" sz="2400" dirty="0"/>
              <a:t>) Administration Confirmation</a:t>
            </a:r>
          </a:p>
          <a:p>
            <a:endParaRPr lang="en-US" sz="1800" dirty="0"/>
          </a:p>
          <a:p>
            <a:endParaRPr lang="en-US" dirty="0" smtClean="0"/>
          </a:p>
          <a:p>
            <a:endParaRPr lang="en-US" dirty="0"/>
          </a:p>
        </p:txBody>
      </p:sp>
      <p:sp>
        <p:nvSpPr>
          <p:cNvPr id="3" name="Text Placeholder 2"/>
          <p:cNvSpPr>
            <a:spLocks noGrp="1"/>
          </p:cNvSpPr>
          <p:nvPr>
            <p:ph type="body" sz="quarter" idx="3"/>
          </p:nvPr>
        </p:nvSpPr>
        <p:spPr>
          <a:xfrm>
            <a:off x="6193369" y="1535113"/>
            <a:ext cx="5617631" cy="639763"/>
          </a:xfrm>
          <a:solidFill>
            <a:schemeClr val="accent4">
              <a:lumMod val="75000"/>
            </a:schemeClr>
          </a:solidFill>
        </p:spPr>
        <p:txBody>
          <a:bodyPr/>
          <a:lstStyle/>
          <a:p>
            <a:r>
              <a:rPr lang="en-US" dirty="0" smtClean="0"/>
              <a:t>New Forms (NMDP)</a:t>
            </a:r>
            <a:endParaRPr lang="en-US" dirty="0"/>
          </a:p>
        </p:txBody>
      </p:sp>
      <p:sp>
        <p:nvSpPr>
          <p:cNvPr id="9" name="Content Placeholder 8"/>
          <p:cNvSpPr>
            <a:spLocks noGrp="1"/>
          </p:cNvSpPr>
          <p:nvPr>
            <p:ph sz="quarter" idx="4"/>
          </p:nvPr>
        </p:nvSpPr>
        <p:spPr>
          <a:xfrm>
            <a:off x="609600" y="2219200"/>
            <a:ext cx="5389033" cy="3343400"/>
          </a:xfrm>
          <a:solidFill>
            <a:schemeClr val="accent4">
              <a:lumMod val="20000"/>
              <a:lumOff val="80000"/>
            </a:schemeClr>
          </a:solidFill>
          <a:ln>
            <a:solidFill>
              <a:schemeClr val="accent4">
                <a:lumMod val="50000"/>
              </a:schemeClr>
            </a:solidFill>
          </a:ln>
        </p:spPr>
        <p:txBody>
          <a:bodyPr/>
          <a:lstStyle/>
          <a:p>
            <a:r>
              <a:rPr lang="en-US" sz="2400" dirty="0" err="1"/>
              <a:t>F</a:t>
            </a:r>
            <a:r>
              <a:rPr lang="en-US" sz="2400" dirty="0" err="1" smtClean="0"/>
              <a:t>ilgrastim</a:t>
            </a:r>
            <a:r>
              <a:rPr lang="en-US" sz="2400" dirty="0" smtClean="0"/>
              <a:t> </a:t>
            </a:r>
            <a:r>
              <a:rPr lang="en-US" sz="2400" dirty="0"/>
              <a:t>Order Form </a:t>
            </a:r>
          </a:p>
          <a:p>
            <a:r>
              <a:rPr lang="en-US" sz="2400" dirty="0"/>
              <a:t>Delivery </a:t>
            </a:r>
            <a:r>
              <a:rPr lang="en-US" sz="2400" dirty="0" smtClean="0"/>
              <a:t>Ticket/Verification of Contents</a:t>
            </a:r>
            <a:endParaRPr lang="en-US" sz="2400" dirty="0"/>
          </a:p>
          <a:p>
            <a:r>
              <a:rPr lang="en-US" sz="2400" dirty="0"/>
              <a:t>Tracking </a:t>
            </a:r>
            <a:r>
              <a:rPr lang="en-US" sz="2400" dirty="0" smtClean="0"/>
              <a:t>Slip</a:t>
            </a:r>
            <a:endParaRPr lang="en-US" sz="2400" dirty="0"/>
          </a:p>
          <a:p>
            <a:r>
              <a:rPr lang="en-US" sz="2400" dirty="0" err="1"/>
              <a:t>F</a:t>
            </a:r>
            <a:r>
              <a:rPr lang="en-US" sz="2400" dirty="0" err="1" smtClean="0"/>
              <a:t>ilgrastim</a:t>
            </a:r>
            <a:r>
              <a:rPr lang="en-US" sz="2400" dirty="0" smtClean="0"/>
              <a:t> </a:t>
            </a:r>
            <a:r>
              <a:rPr lang="en-US" sz="2400" dirty="0"/>
              <a:t>Administration </a:t>
            </a:r>
            <a:r>
              <a:rPr lang="en-US" sz="2400" dirty="0" smtClean="0"/>
              <a:t>Confirmation Form</a:t>
            </a:r>
            <a:endParaRPr lang="en-US" sz="2400" dirty="0"/>
          </a:p>
          <a:p>
            <a:endParaRPr lang="en-US" sz="2400" dirty="0"/>
          </a:p>
        </p:txBody>
      </p:sp>
      <p:sp>
        <p:nvSpPr>
          <p:cNvPr id="5" name="Slide Number Placeholder 4"/>
          <p:cNvSpPr>
            <a:spLocks noGrp="1"/>
          </p:cNvSpPr>
          <p:nvPr>
            <p:ph type="sldNum" sz="quarter" idx="10"/>
          </p:nvPr>
        </p:nvSpPr>
        <p:spPr/>
        <p:txBody>
          <a:bodyPr/>
          <a:lstStyle/>
          <a:p>
            <a:pPr>
              <a:defRPr/>
            </a:pPr>
            <a:fld id="{3821821E-933A-4A24-A2E1-34597A071853}" type="slidenum">
              <a:rPr lang="en-US" altLang="en-US" smtClean="0"/>
              <a:pPr>
                <a:defRPr/>
              </a:pPr>
              <a:t>15</a:t>
            </a:fld>
            <a:endParaRPr lang="en-US" altLang="en-US"/>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1017" y="224267"/>
            <a:ext cx="1190204" cy="1193900"/>
          </a:xfrm>
          <a:prstGeom prst="rect">
            <a:avLst/>
          </a:prstGeom>
        </p:spPr>
      </p:pic>
    </p:spTree>
    <p:custDataLst>
      <p:tags r:id="rId1"/>
    </p:custDataLst>
    <p:extLst>
      <p:ext uri="{BB962C8B-B14F-4D97-AF65-F5344CB8AC3E}">
        <p14:creationId xmlns:p14="http://schemas.microsoft.com/office/powerpoint/2010/main" val="2658130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allAtOnce"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4000" dirty="0"/>
              <a:t>Summary of the Most Notable Changes</a:t>
            </a:r>
          </a:p>
        </p:txBody>
      </p:sp>
      <p:sp>
        <p:nvSpPr>
          <p:cNvPr id="8" name="Content Placeholder 7"/>
          <p:cNvSpPr>
            <a:spLocks noGrp="1"/>
          </p:cNvSpPr>
          <p:nvPr>
            <p:ph idx="1"/>
          </p:nvPr>
        </p:nvSpPr>
        <p:spPr>
          <a:xfrm>
            <a:off x="1219200" y="1371600"/>
            <a:ext cx="10439400" cy="4343400"/>
          </a:xfrm>
        </p:spPr>
        <p:txBody>
          <a:bodyPr/>
          <a:lstStyle/>
          <a:p>
            <a:pPr marL="0" indent="0">
              <a:spcBef>
                <a:spcPts val="1200"/>
              </a:spcBef>
              <a:spcAft>
                <a:spcPts val="1200"/>
              </a:spcAft>
              <a:buNone/>
            </a:pPr>
            <a:r>
              <a:rPr lang="en-US" sz="2800" dirty="0" smtClean="0"/>
              <a:t>You can fill out most forms electronically</a:t>
            </a:r>
            <a:endParaRPr lang="en-US" sz="2800" dirty="0"/>
          </a:p>
          <a:p>
            <a:pPr marL="0" indent="0">
              <a:spcBef>
                <a:spcPts val="1200"/>
              </a:spcBef>
              <a:spcAft>
                <a:spcPts val="1200"/>
              </a:spcAft>
              <a:buNone/>
            </a:pPr>
            <a:r>
              <a:rPr lang="en-US" sz="2800" dirty="0" smtClean="0"/>
              <a:t>The order </a:t>
            </a:r>
            <a:r>
              <a:rPr lang="en-US" sz="2800" dirty="0"/>
              <a:t>form </a:t>
            </a:r>
            <a:r>
              <a:rPr lang="en-US" sz="2800" dirty="0" smtClean="0"/>
              <a:t>is two parts: Prescription &amp; Shipping instructions</a:t>
            </a:r>
            <a:endParaRPr lang="en-US" sz="2800" dirty="0"/>
          </a:p>
          <a:p>
            <a:pPr marL="0" indent="0">
              <a:spcBef>
                <a:spcPts val="1200"/>
              </a:spcBef>
              <a:spcAft>
                <a:spcPts val="1200"/>
              </a:spcAft>
              <a:buNone/>
            </a:pPr>
            <a:r>
              <a:rPr lang="en-US" sz="2800" dirty="0" smtClean="0"/>
              <a:t>Orders require more information (e.g., Demographics/Allergies)</a:t>
            </a:r>
            <a:endParaRPr lang="en-US" sz="2800" dirty="0"/>
          </a:p>
          <a:p>
            <a:pPr marL="0" indent="0">
              <a:spcBef>
                <a:spcPts val="1200"/>
              </a:spcBef>
              <a:spcAft>
                <a:spcPts val="1200"/>
              </a:spcAft>
              <a:buNone/>
            </a:pPr>
            <a:r>
              <a:rPr lang="en-US" sz="2800" dirty="0" smtClean="0"/>
              <a:t>Epinephrine is prescribed and ordered separately</a:t>
            </a:r>
          </a:p>
        </p:txBody>
      </p:sp>
      <p:sp>
        <p:nvSpPr>
          <p:cNvPr id="6" name="Slide Number Placeholder 5"/>
          <p:cNvSpPr>
            <a:spLocks noGrp="1"/>
          </p:cNvSpPr>
          <p:nvPr>
            <p:ph type="sldNum" sz="quarter" idx="10"/>
          </p:nvPr>
        </p:nvSpPr>
        <p:spPr/>
        <p:txBody>
          <a:bodyPr/>
          <a:lstStyle/>
          <a:p>
            <a:pPr>
              <a:defRPr/>
            </a:pPr>
            <a:fld id="{070E245C-69AC-4BAE-B910-81928CD3C273}" type="slidenum">
              <a:rPr lang="en-US" altLang="en-US" smtClean="0"/>
              <a:pPr>
                <a:defRPr/>
              </a:pPr>
              <a:t>16</a:t>
            </a:fld>
            <a:endParaRPr lang="en-US" altLang="en-US"/>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1688" y="3178442"/>
            <a:ext cx="667512" cy="669584"/>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1688" y="2210534"/>
            <a:ext cx="667512" cy="669565"/>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6110" y="1295400"/>
            <a:ext cx="663090" cy="663090"/>
          </a:xfrm>
          <a:prstGeom prst="rect">
            <a:avLst/>
          </a:prstGeom>
        </p:spPr>
      </p:pic>
    </p:spTree>
    <p:custDataLst>
      <p:tags r:id="rId1"/>
    </p:custDataLst>
    <p:extLst>
      <p:ext uri="{BB962C8B-B14F-4D97-AF65-F5344CB8AC3E}">
        <p14:creationId xmlns:p14="http://schemas.microsoft.com/office/powerpoint/2010/main" val="166418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09600" y="457200"/>
            <a:ext cx="10972800" cy="1143000"/>
          </a:xfrm>
        </p:spPr>
        <p:txBody>
          <a:bodyPr/>
          <a:lstStyle/>
          <a:p>
            <a:pPr algn="l"/>
            <a:r>
              <a:rPr lang="en-US" sz="3200" dirty="0" err="1"/>
              <a:t>Neupogen</a:t>
            </a:r>
            <a:r>
              <a:rPr lang="en-US" sz="3200" dirty="0"/>
              <a:t>® </a:t>
            </a:r>
            <a:r>
              <a:rPr lang="en-US" sz="3200" dirty="0" smtClean="0"/>
              <a:t/>
            </a:r>
            <a:br>
              <a:rPr lang="en-US" sz="3200" dirty="0" smtClean="0"/>
            </a:br>
            <a:r>
              <a:rPr lang="en-US" sz="3200" dirty="0" smtClean="0"/>
              <a:t>(</a:t>
            </a:r>
            <a:r>
              <a:rPr lang="en-US" sz="3200" dirty="0" err="1"/>
              <a:t>filgrastim</a:t>
            </a:r>
            <a:r>
              <a:rPr lang="en-US" sz="3200" dirty="0"/>
              <a:t>) </a:t>
            </a:r>
            <a:r>
              <a:rPr lang="en-US" sz="3200" dirty="0" smtClean="0"/>
              <a:t>Order </a:t>
            </a:r>
            <a:r>
              <a:rPr lang="en-US" sz="3200" dirty="0"/>
              <a:t>Form</a:t>
            </a:r>
          </a:p>
        </p:txBody>
      </p:sp>
      <p:pic>
        <p:nvPicPr>
          <p:cNvPr id="12" name="Old form"/>
          <p:cNvPicPr>
            <a:picLocks noGrp="1" noChangeAspect="1" noChangeArrowheads="1"/>
          </p:cNvPicPr>
          <p:nvPr>
            <p:ph idx="1"/>
          </p:nvPr>
        </p:nvPicPr>
        <p:blipFill rotWithShape="1">
          <a:blip r:embed="rId4" cstate="print">
            <a:extLst>
              <a:ext uri="{28A0092B-C50C-407E-A947-70E740481C1C}">
                <a14:useLocalDpi xmlns:a14="http://schemas.microsoft.com/office/drawing/2010/main" val="0"/>
              </a:ext>
            </a:extLst>
          </a:blip>
          <a:stretch/>
        </p:blipFill>
        <p:spPr bwMode="auto">
          <a:xfrm>
            <a:off x="5105400" y="0"/>
            <a:ext cx="4874665" cy="672253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style>
          <a:lnRef idx="1">
            <a:schemeClr val="accent5"/>
          </a:lnRef>
          <a:fillRef idx="2">
            <a:schemeClr val="accent5"/>
          </a:fillRef>
          <a:effectRef idx="1">
            <a:schemeClr val="accent5"/>
          </a:effectRef>
          <a:fontRef idx="minor">
            <a:schemeClr val="dk1"/>
          </a:fontRef>
        </p:style>
      </p:pic>
      <p:sp>
        <p:nvSpPr>
          <p:cNvPr id="5" name="Slide Number Placeholder 4"/>
          <p:cNvSpPr>
            <a:spLocks noGrp="1"/>
          </p:cNvSpPr>
          <p:nvPr>
            <p:ph type="sldNum" sz="quarter" idx="10"/>
          </p:nvPr>
        </p:nvSpPr>
        <p:spPr/>
        <p:txBody>
          <a:bodyPr/>
          <a:lstStyle/>
          <a:p>
            <a:pPr>
              <a:defRPr/>
            </a:pPr>
            <a:fld id="{3821821E-933A-4A24-A2E1-34597A071853}" type="slidenum">
              <a:rPr lang="en-US" altLang="en-US" smtClean="0"/>
              <a:pPr>
                <a:defRPr/>
              </a:pPr>
              <a:t>17</a:t>
            </a:fld>
            <a:endParaRPr lang="en-US" altLang="en-US"/>
          </a:p>
        </p:txBody>
      </p:sp>
      <p:sp>
        <p:nvSpPr>
          <p:cNvPr id="7" name="Old Form heading"/>
          <p:cNvSpPr>
            <a:spLocks noGrp="1"/>
          </p:cNvSpPr>
          <p:nvPr>
            <p:ph type="body" idx="4294967295"/>
          </p:nvPr>
        </p:nvSpPr>
        <p:spPr>
          <a:xfrm>
            <a:off x="609600" y="2057400"/>
            <a:ext cx="3581400" cy="1447800"/>
          </a:xfrm>
        </p:spPr>
        <p:txBody>
          <a:bodyPr/>
          <a:lstStyle/>
          <a:p>
            <a:pPr marL="0" indent="0">
              <a:buNone/>
            </a:pPr>
            <a:r>
              <a:rPr lang="en-US" dirty="0" smtClean="0"/>
              <a:t>Current Form</a:t>
            </a:r>
            <a:endParaRPr lang="en-US" dirty="0"/>
          </a:p>
        </p:txBody>
      </p:sp>
    </p:spTree>
    <p:custDataLst>
      <p:tags r:id="rId1"/>
    </p:custDataLst>
    <p:extLst>
      <p:ext uri="{BB962C8B-B14F-4D97-AF65-F5344CB8AC3E}">
        <p14:creationId xmlns:p14="http://schemas.microsoft.com/office/powerpoint/2010/main" val="14798883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09600" y="457200"/>
            <a:ext cx="10972800" cy="1143000"/>
          </a:xfrm>
        </p:spPr>
        <p:txBody>
          <a:bodyPr/>
          <a:lstStyle/>
          <a:p>
            <a:pPr algn="l"/>
            <a:r>
              <a:rPr lang="en-US" sz="3200" dirty="0" err="1"/>
              <a:t>Neupogen</a:t>
            </a:r>
            <a:r>
              <a:rPr lang="en-US" sz="3200" dirty="0"/>
              <a:t>® </a:t>
            </a:r>
            <a:r>
              <a:rPr lang="en-US" sz="3200" dirty="0" smtClean="0"/>
              <a:t/>
            </a:r>
            <a:br>
              <a:rPr lang="en-US" sz="3200" dirty="0" smtClean="0"/>
            </a:br>
            <a:r>
              <a:rPr lang="en-US" sz="3200" dirty="0" smtClean="0"/>
              <a:t>(</a:t>
            </a:r>
            <a:r>
              <a:rPr lang="en-US" sz="3200" dirty="0" err="1"/>
              <a:t>filgrastim</a:t>
            </a:r>
            <a:r>
              <a:rPr lang="en-US" sz="3200" dirty="0"/>
              <a:t>) </a:t>
            </a:r>
            <a:r>
              <a:rPr lang="en-US" sz="3200" dirty="0" smtClean="0"/>
              <a:t>Order </a:t>
            </a:r>
            <a:r>
              <a:rPr lang="en-US" sz="3200" dirty="0"/>
              <a:t>Form</a:t>
            </a:r>
          </a:p>
        </p:txBody>
      </p:sp>
      <p:sp>
        <p:nvSpPr>
          <p:cNvPr id="5" name="Slide Number Placeholder 4"/>
          <p:cNvSpPr>
            <a:spLocks noGrp="1"/>
          </p:cNvSpPr>
          <p:nvPr>
            <p:ph type="sldNum" sz="quarter" idx="10"/>
          </p:nvPr>
        </p:nvSpPr>
        <p:spPr/>
        <p:txBody>
          <a:bodyPr/>
          <a:lstStyle/>
          <a:p>
            <a:pPr>
              <a:defRPr/>
            </a:pPr>
            <a:fld id="{3821821E-933A-4A24-A2E1-34597A071853}" type="slidenum">
              <a:rPr lang="en-US" altLang="en-US" smtClean="0"/>
              <a:pPr>
                <a:defRPr/>
              </a:pPr>
              <a:t>18</a:t>
            </a:fld>
            <a:endParaRPr lang="en-US" altLang="en-US"/>
          </a:p>
        </p:txBody>
      </p:sp>
      <p:sp>
        <p:nvSpPr>
          <p:cNvPr id="9" name="New Form heading"/>
          <p:cNvSpPr>
            <a:spLocks noGrp="1"/>
          </p:cNvSpPr>
          <p:nvPr>
            <p:ph type="body" sz="quarter" idx="4294967295"/>
          </p:nvPr>
        </p:nvSpPr>
        <p:spPr>
          <a:xfrm>
            <a:off x="609600" y="2060797"/>
            <a:ext cx="3429000" cy="1596803"/>
          </a:xfrm>
        </p:spPr>
        <p:txBody>
          <a:bodyPr/>
          <a:lstStyle/>
          <a:p>
            <a:pPr marL="0" indent="0">
              <a:buNone/>
            </a:pPr>
            <a:r>
              <a:rPr lang="en-US" dirty="0" smtClean="0"/>
              <a:t>New Form</a:t>
            </a:r>
            <a:endParaRPr lang="en-US" dirty="0"/>
          </a:p>
        </p:txBody>
      </p:sp>
      <p:pic>
        <p:nvPicPr>
          <p:cNvPr id="11" name="New form"/>
          <p:cNvPicPr>
            <a:picLocks noGrp="1" noChangeAspect="1"/>
          </p:cNvPicPr>
          <p:nvPr>
            <p:ph sz="quarter" idx="4294967295"/>
          </p:nvPr>
        </p:nvPicPr>
        <p:blipFill>
          <a:blip r:embed="rId4">
            <a:extLst>
              <a:ext uri="{28A0092B-C50C-407E-A947-70E740481C1C}">
                <a14:useLocalDpi xmlns:a14="http://schemas.microsoft.com/office/drawing/2010/main" val="0"/>
              </a:ext>
            </a:extLst>
          </a:blip>
          <a:stretch>
            <a:fillRect/>
          </a:stretch>
        </p:blipFill>
        <p:spPr>
          <a:xfrm>
            <a:off x="5039718" y="166436"/>
            <a:ext cx="5094882" cy="659470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Rectangle 1"/>
          <p:cNvSpPr/>
          <p:nvPr/>
        </p:nvSpPr>
        <p:spPr>
          <a:xfrm>
            <a:off x="7448173" y="4435098"/>
            <a:ext cx="2549525" cy="1295400"/>
          </a:xfrm>
          <a:prstGeom prst="rect">
            <a:avLst/>
          </a:prstGeom>
          <a:solidFill>
            <a:srgbClr val="92D050">
              <a:alpha val="40000"/>
            </a:srgbClr>
          </a:solidFill>
          <a:ln>
            <a:solidFill>
              <a:srgbClr val="69A12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ounded Rectangle 2"/>
          <p:cNvSpPr/>
          <p:nvPr/>
        </p:nvSpPr>
        <p:spPr>
          <a:xfrm>
            <a:off x="10371439" y="3880060"/>
            <a:ext cx="1744361" cy="1453940"/>
          </a:xfrm>
          <a:prstGeom prst="roundRect">
            <a:avLst/>
          </a:prstGeom>
          <a:solidFill>
            <a:srgbClr val="92D050"/>
          </a:solidFill>
          <a:ln>
            <a:solidFill>
              <a:srgbClr val="69A1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Prescribing providers </a:t>
            </a:r>
            <a:r>
              <a:rPr lang="en-US" b="1" dirty="0" smtClean="0">
                <a:solidFill>
                  <a:schemeClr val="tx1"/>
                </a:solidFill>
              </a:rPr>
              <a:t>must</a:t>
            </a:r>
            <a:r>
              <a:rPr lang="en-US" dirty="0" smtClean="0">
                <a:solidFill>
                  <a:schemeClr val="tx1"/>
                </a:solidFill>
              </a:rPr>
              <a:t> sign here!</a:t>
            </a:r>
            <a:endParaRPr lang="en-US" dirty="0">
              <a:solidFill>
                <a:schemeClr val="tx1"/>
              </a:solidFill>
            </a:endParaRPr>
          </a:p>
        </p:txBody>
      </p:sp>
      <p:cxnSp>
        <p:nvCxnSpPr>
          <p:cNvPr id="8" name="Straight Arrow Connector 7"/>
          <p:cNvCxnSpPr>
            <a:stCxn id="3" idx="1"/>
          </p:cNvCxnSpPr>
          <p:nvPr/>
        </p:nvCxnSpPr>
        <p:spPr>
          <a:xfrm flipH="1">
            <a:off x="9956317" y="4607030"/>
            <a:ext cx="415122" cy="146756"/>
          </a:xfrm>
          <a:prstGeom prst="straightConnector1">
            <a:avLst/>
          </a:prstGeom>
          <a:ln w="57150">
            <a:solidFill>
              <a:srgbClr val="4B731F"/>
            </a:solidFill>
            <a:tailEnd type="triangle"/>
          </a:ln>
        </p:spPr>
        <p:style>
          <a:lnRef idx="2">
            <a:schemeClr val="accent1"/>
          </a:lnRef>
          <a:fillRef idx="0">
            <a:schemeClr val="accent1"/>
          </a:fillRef>
          <a:effectRef idx="1">
            <a:schemeClr val="accent1"/>
          </a:effectRef>
          <a:fontRef idx="minor">
            <a:schemeClr val="tx1"/>
          </a:fontRef>
        </p:style>
      </p:cxnSp>
      <p:sp>
        <p:nvSpPr>
          <p:cNvPr id="10" name="Rounded Rectangle 9"/>
          <p:cNvSpPr/>
          <p:nvPr/>
        </p:nvSpPr>
        <p:spPr>
          <a:xfrm>
            <a:off x="1453076" y="4099090"/>
            <a:ext cx="2667000" cy="1061835"/>
          </a:xfrm>
          <a:prstGeom prst="roundRect">
            <a:avLst/>
          </a:prstGeom>
          <a:solidFill>
            <a:srgbClr val="C00000">
              <a:alpha val="69804"/>
            </a:srgbClr>
          </a:solidFill>
          <a:ln>
            <a:solidFill>
              <a:srgbClr val="5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Prescribing providers do </a:t>
            </a:r>
            <a:r>
              <a:rPr lang="en-US" b="1" dirty="0">
                <a:solidFill>
                  <a:schemeClr val="tx1"/>
                </a:solidFill>
              </a:rPr>
              <a:t>NOT</a:t>
            </a:r>
            <a:r>
              <a:rPr lang="en-US" dirty="0">
                <a:solidFill>
                  <a:schemeClr val="tx1"/>
                </a:solidFill>
              </a:rPr>
              <a:t> sign here. </a:t>
            </a:r>
          </a:p>
        </p:txBody>
      </p:sp>
      <p:cxnSp>
        <p:nvCxnSpPr>
          <p:cNvPr id="14" name="Straight Arrow Connector 13"/>
          <p:cNvCxnSpPr>
            <a:stCxn id="10" idx="3"/>
          </p:cNvCxnSpPr>
          <p:nvPr/>
        </p:nvCxnSpPr>
        <p:spPr>
          <a:xfrm>
            <a:off x="4120076" y="4630008"/>
            <a:ext cx="917507" cy="1360269"/>
          </a:xfrm>
          <a:prstGeom prst="straightConnector1">
            <a:avLst/>
          </a:prstGeom>
          <a:ln w="57150">
            <a:solidFill>
              <a:srgbClr val="5C0000"/>
            </a:solidFill>
            <a:tailEnd type="triangle"/>
          </a:ln>
        </p:spPr>
        <p:style>
          <a:lnRef idx="2">
            <a:schemeClr val="accent1"/>
          </a:lnRef>
          <a:fillRef idx="0">
            <a:schemeClr val="accent1"/>
          </a:fillRef>
          <a:effectRef idx="1">
            <a:schemeClr val="accent1"/>
          </a:effectRef>
          <a:fontRef idx="minor">
            <a:schemeClr val="tx1"/>
          </a:fontRef>
        </p:style>
      </p:cxnSp>
      <p:sp>
        <p:nvSpPr>
          <p:cNvPr id="15" name="Rectangle 14"/>
          <p:cNvSpPr/>
          <p:nvPr/>
        </p:nvSpPr>
        <p:spPr>
          <a:xfrm>
            <a:off x="5070475" y="5792490"/>
            <a:ext cx="2549525" cy="516247"/>
          </a:xfrm>
          <a:prstGeom prst="rect">
            <a:avLst/>
          </a:prstGeom>
          <a:solidFill>
            <a:srgbClr val="C00000">
              <a:alpha val="40000"/>
            </a:srgbClr>
          </a:solidFill>
          <a:ln>
            <a:solidFill>
              <a:srgbClr val="5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ustDataLst>
      <p:tags r:id="rId1"/>
    </p:custDataLst>
    <p:extLst>
      <p:ext uri="{BB962C8B-B14F-4D97-AF65-F5344CB8AC3E}">
        <p14:creationId xmlns:p14="http://schemas.microsoft.com/office/powerpoint/2010/main" val="2383638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pPr algn="l"/>
            <a:r>
              <a:rPr lang="en-US" sz="3600" dirty="0" err="1"/>
              <a:t>Neupogen</a:t>
            </a:r>
            <a:r>
              <a:rPr lang="en-US" sz="3600" dirty="0"/>
              <a:t>® (</a:t>
            </a:r>
            <a:r>
              <a:rPr lang="en-US" sz="3600" dirty="0" err="1"/>
              <a:t>filgrastim</a:t>
            </a:r>
            <a:r>
              <a:rPr lang="en-US" sz="3600" dirty="0"/>
              <a:t>) </a:t>
            </a:r>
            <a:r>
              <a:rPr lang="en-US" sz="3600" dirty="0" smtClean="0"/>
              <a:t/>
            </a:r>
            <a:br>
              <a:rPr lang="en-US" sz="3600" dirty="0" smtClean="0"/>
            </a:br>
            <a:r>
              <a:rPr lang="en-US" sz="3600" dirty="0" smtClean="0"/>
              <a:t>Shipping </a:t>
            </a:r>
            <a:r>
              <a:rPr lang="en-US" sz="3600" dirty="0"/>
              <a:t>Information</a:t>
            </a:r>
          </a:p>
        </p:txBody>
      </p:sp>
      <p:pic>
        <p:nvPicPr>
          <p:cNvPr id="11" name="Content Placeholder 10"/>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6648164" y="182377"/>
            <a:ext cx="4952240" cy="6441750"/>
          </a:xfrm>
          <a:prstGeom prst="rect">
            <a:avLst/>
          </a:prstGeom>
          <a:ln>
            <a:solidFill>
              <a:schemeClr val="tx1"/>
            </a:solidFill>
          </a:ln>
        </p:spPr>
      </p:pic>
      <p:sp>
        <p:nvSpPr>
          <p:cNvPr id="8" name="Slide Number Placeholder 7"/>
          <p:cNvSpPr>
            <a:spLocks noGrp="1"/>
          </p:cNvSpPr>
          <p:nvPr>
            <p:ph type="sldNum" sz="quarter" idx="10"/>
          </p:nvPr>
        </p:nvSpPr>
        <p:spPr/>
        <p:txBody>
          <a:bodyPr/>
          <a:lstStyle/>
          <a:p>
            <a:pPr>
              <a:defRPr/>
            </a:pPr>
            <a:fld id="{A1942945-E266-4840-95E4-A798BB302AD3}" type="slidenum">
              <a:rPr lang="en-US" altLang="en-US" smtClean="0"/>
              <a:pPr>
                <a:defRPr/>
              </a:pPr>
              <a:t>19</a:t>
            </a:fld>
            <a:endParaRPr lang="en-US" altLang="en-US"/>
          </a:p>
        </p:txBody>
      </p:sp>
      <p:sp>
        <p:nvSpPr>
          <p:cNvPr id="3" name="TextBox 2"/>
          <p:cNvSpPr txBox="1"/>
          <p:nvPr/>
        </p:nvSpPr>
        <p:spPr>
          <a:xfrm>
            <a:off x="685800" y="1600200"/>
            <a:ext cx="3763647" cy="749436"/>
          </a:xfrm>
          <a:prstGeom prst="rect">
            <a:avLst/>
          </a:prstGeom>
          <a:noFill/>
        </p:spPr>
        <p:txBody>
          <a:bodyPr wrap="square" rtlCol="0">
            <a:spAutoFit/>
          </a:bodyPr>
          <a:lstStyle/>
          <a:p>
            <a:pPr>
              <a:spcBef>
                <a:spcPct val="20000"/>
              </a:spcBef>
              <a:buClr>
                <a:schemeClr val="hlink"/>
              </a:buClr>
            </a:pPr>
            <a:r>
              <a:rPr lang="en-US" sz="4270" dirty="0">
                <a:latin typeface="+mn-lt"/>
              </a:rPr>
              <a:t>A New Form</a:t>
            </a:r>
          </a:p>
        </p:txBody>
      </p:sp>
      <p:sp>
        <p:nvSpPr>
          <p:cNvPr id="2" name="TextBox 1"/>
          <p:cNvSpPr txBox="1"/>
          <p:nvPr/>
        </p:nvSpPr>
        <p:spPr>
          <a:xfrm>
            <a:off x="762000" y="2827899"/>
            <a:ext cx="5029200" cy="1015663"/>
          </a:xfrm>
          <a:prstGeom prst="rect">
            <a:avLst/>
          </a:prstGeom>
          <a:noFill/>
        </p:spPr>
        <p:txBody>
          <a:bodyPr wrap="square" rtlCol="0">
            <a:spAutoFit/>
          </a:bodyPr>
          <a:lstStyle/>
          <a:p>
            <a:r>
              <a:rPr lang="en-US" sz="2000" b="1" dirty="0" smtClean="0"/>
              <a:t>Abbreviate </a:t>
            </a:r>
          </a:p>
          <a:p>
            <a:r>
              <a:rPr lang="en-US" sz="2000" b="1" dirty="0" smtClean="0">
                <a:solidFill>
                  <a:srgbClr val="F8981D"/>
                </a:solidFill>
              </a:rPr>
              <a:t>126 Washington Avenue North</a:t>
            </a:r>
          </a:p>
          <a:p>
            <a:r>
              <a:rPr lang="en-US" sz="2000" b="1" dirty="0" smtClean="0">
                <a:solidFill>
                  <a:srgbClr val="F8981D"/>
                </a:solidFill>
              </a:rPr>
              <a:t>Houston, TX 77002</a:t>
            </a:r>
            <a:endParaRPr lang="en-US" sz="2000" b="1" dirty="0">
              <a:solidFill>
                <a:srgbClr val="F8981D"/>
              </a:solidFill>
            </a:endParaRPr>
          </a:p>
        </p:txBody>
      </p:sp>
      <p:sp>
        <p:nvSpPr>
          <p:cNvPr id="7" name="TextBox 6"/>
          <p:cNvSpPr txBox="1"/>
          <p:nvPr/>
        </p:nvSpPr>
        <p:spPr>
          <a:xfrm>
            <a:off x="762000" y="4038600"/>
            <a:ext cx="5029200" cy="1015663"/>
          </a:xfrm>
          <a:prstGeom prst="rect">
            <a:avLst/>
          </a:prstGeom>
          <a:noFill/>
        </p:spPr>
        <p:txBody>
          <a:bodyPr wrap="square" rtlCol="0">
            <a:spAutoFit/>
          </a:bodyPr>
          <a:lstStyle/>
          <a:p>
            <a:r>
              <a:rPr lang="en-US" sz="2000" b="1" dirty="0" smtClean="0"/>
              <a:t>To this:</a:t>
            </a:r>
          </a:p>
          <a:p>
            <a:r>
              <a:rPr lang="en-US" sz="2000" b="1" dirty="0" smtClean="0"/>
              <a:t>126 Washington Ave N</a:t>
            </a:r>
          </a:p>
          <a:p>
            <a:r>
              <a:rPr lang="en-US" sz="2000" b="1" dirty="0" smtClean="0"/>
              <a:t>Houston, TX 77002</a:t>
            </a:r>
            <a:endParaRPr lang="en-US" sz="2000" b="1" dirty="0"/>
          </a:p>
        </p:txBody>
      </p:sp>
    </p:spTree>
    <p:custDataLst>
      <p:tags r:id="rId1"/>
    </p:custDataLst>
    <p:extLst>
      <p:ext uri="{BB962C8B-B14F-4D97-AF65-F5344CB8AC3E}">
        <p14:creationId xmlns:p14="http://schemas.microsoft.com/office/powerpoint/2010/main" val="26572592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295400"/>
            <a:ext cx="12179030" cy="429683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4" name="Title 3"/>
          <p:cNvSpPr>
            <a:spLocks noGrp="1"/>
          </p:cNvSpPr>
          <p:nvPr>
            <p:ph type="title"/>
          </p:nvPr>
        </p:nvSpPr>
        <p:spPr/>
        <p:txBody>
          <a:bodyPr/>
          <a:lstStyle/>
          <a:p>
            <a:r>
              <a:rPr lang="en-US" dirty="0"/>
              <a:t>Purpose</a:t>
            </a:r>
          </a:p>
        </p:txBody>
      </p:sp>
      <p:sp>
        <p:nvSpPr>
          <p:cNvPr id="9" name="Content Placeholder 8"/>
          <p:cNvSpPr>
            <a:spLocks noGrp="1"/>
          </p:cNvSpPr>
          <p:nvPr>
            <p:ph idx="1"/>
          </p:nvPr>
        </p:nvSpPr>
        <p:spPr>
          <a:xfrm>
            <a:off x="609600" y="1644649"/>
            <a:ext cx="10972800" cy="2791319"/>
          </a:xfrm>
        </p:spPr>
        <p:txBody>
          <a:bodyPr/>
          <a:lstStyle/>
          <a:p>
            <a:pPr marL="0" indent="0">
              <a:lnSpc>
                <a:spcPct val="150000"/>
              </a:lnSpc>
              <a:buNone/>
            </a:pPr>
            <a:r>
              <a:rPr lang="en-US" sz="2800" dirty="0">
                <a:solidFill>
                  <a:schemeClr val="bg1"/>
                </a:solidFill>
                <a:latin typeface="Comic Sans MS" panose="030F0702030302020204" pitchFamily="66" charset="0"/>
              </a:rPr>
              <a:t>Welcome to today’s training regarding NMDP’s new partnership with </a:t>
            </a:r>
            <a:r>
              <a:rPr lang="en-US" sz="2800" b="1" dirty="0">
                <a:solidFill>
                  <a:schemeClr val="bg1"/>
                </a:solidFill>
                <a:latin typeface="Comic Sans MS" panose="030F0702030302020204" pitchFamily="66" charset="0"/>
              </a:rPr>
              <a:t>Walgreens Specialty Pharmacy (WSP)</a:t>
            </a:r>
            <a:r>
              <a:rPr lang="en-US" sz="2800" dirty="0">
                <a:solidFill>
                  <a:schemeClr val="bg1"/>
                </a:solidFill>
                <a:latin typeface="Comic Sans MS" panose="030F0702030302020204" pitchFamily="66" charset="0"/>
              </a:rPr>
              <a:t>.</a:t>
            </a:r>
          </a:p>
        </p:txBody>
      </p:sp>
      <p:sp>
        <p:nvSpPr>
          <p:cNvPr id="3" name="Slide Number Placeholder 2"/>
          <p:cNvSpPr>
            <a:spLocks noGrp="1"/>
          </p:cNvSpPr>
          <p:nvPr>
            <p:ph type="sldNum" sz="quarter" idx="10"/>
          </p:nvPr>
        </p:nvSpPr>
        <p:spPr/>
        <p:txBody>
          <a:bodyPr/>
          <a:lstStyle/>
          <a:p>
            <a:pPr>
              <a:defRPr/>
            </a:pPr>
            <a:fld id="{F7A4BB71-9F01-4DD1-BCFC-D4177D52AEEA}" type="slidenum">
              <a:rPr lang="en-US" altLang="en-US" smtClean="0"/>
              <a:pPr>
                <a:defRPr/>
              </a:pPr>
              <a:t>2</a:t>
            </a:fld>
            <a:endParaRPr lang="en-US" altLang="en-US"/>
          </a:p>
        </p:txBody>
      </p:sp>
      <p:pic>
        <p:nvPicPr>
          <p:cNvPr id="5" name="Picture 4"/>
          <p:cNvPicPr>
            <a:picLocks noChangeAspect="1"/>
          </p:cNvPicPr>
          <p:nvPr/>
        </p:nvPicPr>
        <p:blipFill>
          <a:blip r:embed="rId5"/>
          <a:stretch>
            <a:fillRect/>
          </a:stretch>
        </p:blipFill>
        <p:spPr>
          <a:xfrm>
            <a:off x="7162800" y="3691396"/>
            <a:ext cx="4010805" cy="1126631"/>
          </a:xfrm>
          <a:prstGeom prst="rect">
            <a:avLst/>
          </a:prstGeom>
        </p:spPr>
      </p:pic>
    </p:spTree>
    <p:custDataLst>
      <p:tags r:id="rId1"/>
    </p:custDataLst>
    <p:extLst>
      <p:ext uri="{BB962C8B-B14F-4D97-AF65-F5344CB8AC3E}">
        <p14:creationId xmlns:p14="http://schemas.microsoft.com/office/powerpoint/2010/main" val="16753672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dirty="0"/>
              <a:t>Epinephrine </a:t>
            </a:r>
            <a:r>
              <a:rPr lang="en-US" sz="3600" dirty="0" smtClean="0"/>
              <a:t>Auto-injector</a:t>
            </a:r>
            <a:br>
              <a:rPr lang="en-US" sz="3600" dirty="0" smtClean="0"/>
            </a:br>
            <a:r>
              <a:rPr lang="en-US" sz="3600" dirty="0" smtClean="0"/>
              <a:t>Order Form</a:t>
            </a:r>
            <a:endParaRPr lang="en-US" sz="3600" dirty="0"/>
          </a:p>
        </p:txBody>
      </p:sp>
      <p:pic>
        <p:nvPicPr>
          <p:cNvPr id="6" name="Content Placeholder 5"/>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6122162" y="84208"/>
            <a:ext cx="5066447" cy="667813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Slide Number Placeholder 4"/>
          <p:cNvSpPr>
            <a:spLocks noGrp="1"/>
          </p:cNvSpPr>
          <p:nvPr>
            <p:ph type="sldNum" sz="quarter" idx="10"/>
          </p:nvPr>
        </p:nvSpPr>
        <p:spPr/>
        <p:txBody>
          <a:bodyPr/>
          <a:lstStyle/>
          <a:p>
            <a:pPr>
              <a:defRPr/>
            </a:pPr>
            <a:fld id="{3821821E-933A-4A24-A2E1-34597A071853}" type="slidenum">
              <a:rPr lang="en-US" altLang="en-US" smtClean="0"/>
              <a:pPr>
                <a:defRPr/>
              </a:pPr>
              <a:t>20</a:t>
            </a:fld>
            <a:endParaRPr lang="en-US" altLang="en-US"/>
          </a:p>
        </p:txBody>
      </p:sp>
      <p:sp>
        <p:nvSpPr>
          <p:cNvPr id="8" name="TextBox 7"/>
          <p:cNvSpPr txBox="1"/>
          <p:nvPr/>
        </p:nvSpPr>
        <p:spPr>
          <a:xfrm>
            <a:off x="685800" y="1600200"/>
            <a:ext cx="3763647" cy="749436"/>
          </a:xfrm>
          <a:prstGeom prst="rect">
            <a:avLst/>
          </a:prstGeom>
          <a:noFill/>
        </p:spPr>
        <p:txBody>
          <a:bodyPr wrap="square" rtlCol="0">
            <a:spAutoFit/>
          </a:bodyPr>
          <a:lstStyle/>
          <a:p>
            <a:pPr>
              <a:spcBef>
                <a:spcPct val="20000"/>
              </a:spcBef>
              <a:buClr>
                <a:schemeClr val="hlink"/>
              </a:buClr>
            </a:pPr>
            <a:r>
              <a:rPr lang="en-US" sz="4270" dirty="0">
                <a:latin typeface="+mn-lt"/>
              </a:rPr>
              <a:t>A New Form</a:t>
            </a:r>
          </a:p>
        </p:txBody>
      </p:sp>
      <p:sp>
        <p:nvSpPr>
          <p:cNvPr id="3" name="Rectangle 2"/>
          <p:cNvSpPr/>
          <p:nvPr/>
        </p:nvSpPr>
        <p:spPr>
          <a:xfrm>
            <a:off x="6164366" y="3033932"/>
            <a:ext cx="1802638" cy="194604"/>
          </a:xfrm>
          <a:prstGeom prst="rect">
            <a:avLst/>
          </a:prstGeom>
          <a:noFill/>
          <a:ln w="381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077457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10972800" cy="1143000"/>
          </a:xfrm>
        </p:spPr>
        <p:txBody>
          <a:bodyPr/>
          <a:lstStyle/>
          <a:p>
            <a:pPr algn="l"/>
            <a:r>
              <a:rPr lang="en-US" sz="3600" dirty="0" err="1" smtClean="0"/>
              <a:t>Filgrastim</a:t>
            </a:r>
            <a:r>
              <a:rPr lang="en-US" sz="3600" dirty="0" smtClean="0"/>
              <a:t> </a:t>
            </a:r>
            <a:br>
              <a:rPr lang="en-US" sz="3600" dirty="0" smtClean="0"/>
            </a:br>
            <a:r>
              <a:rPr lang="en-US" sz="3600" dirty="0" smtClean="0"/>
              <a:t>Delivery Ticket</a:t>
            </a:r>
            <a:endParaRPr lang="en-US" sz="3600" dirty="0"/>
          </a:p>
        </p:txBody>
      </p:sp>
      <p:pic>
        <p:nvPicPr>
          <p:cNvPr id="12" name="Old Form"/>
          <p:cNvPicPr>
            <a:picLocks noGrp="1" noChangeAspect="1" noChangeArrowheads="1"/>
          </p:cNvPicPr>
          <p:nvPr>
            <p:ph idx="1"/>
          </p:nvPr>
        </p:nvPicPr>
        <p:blipFill>
          <a:blip r:embed="rId4">
            <a:extLst>
              <a:ext uri="{28A0092B-C50C-407E-A947-70E740481C1C}">
                <a14:useLocalDpi xmlns:a14="http://schemas.microsoft.com/office/drawing/2010/main" val="0"/>
              </a:ext>
            </a:extLst>
          </a:blip>
          <a:stretch>
            <a:fillRect/>
          </a:stretch>
        </p:blipFill>
        <p:spPr bwMode="auto">
          <a:xfrm>
            <a:off x="4538644" y="78475"/>
            <a:ext cx="5351760" cy="67319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5" name="Slide Number Placeholder 4"/>
          <p:cNvSpPr>
            <a:spLocks noGrp="1"/>
          </p:cNvSpPr>
          <p:nvPr>
            <p:ph type="sldNum" sz="quarter" idx="10"/>
          </p:nvPr>
        </p:nvSpPr>
        <p:spPr/>
        <p:txBody>
          <a:bodyPr/>
          <a:lstStyle/>
          <a:p>
            <a:pPr>
              <a:defRPr/>
            </a:pPr>
            <a:fld id="{3821821E-933A-4A24-A2E1-34597A071853}" type="slidenum">
              <a:rPr lang="en-US" altLang="en-US" smtClean="0"/>
              <a:pPr>
                <a:defRPr/>
              </a:pPr>
              <a:t>21</a:t>
            </a:fld>
            <a:endParaRPr lang="en-US" altLang="en-US" dirty="0"/>
          </a:p>
        </p:txBody>
      </p:sp>
      <p:sp>
        <p:nvSpPr>
          <p:cNvPr id="13" name="Old Form heading"/>
          <p:cNvSpPr>
            <a:spLocks noGrp="1"/>
          </p:cNvSpPr>
          <p:nvPr>
            <p:ph type="body" idx="4294967295"/>
          </p:nvPr>
        </p:nvSpPr>
        <p:spPr>
          <a:xfrm>
            <a:off x="609600" y="1900237"/>
            <a:ext cx="3581400" cy="842963"/>
          </a:xfrm>
        </p:spPr>
        <p:txBody>
          <a:bodyPr/>
          <a:lstStyle/>
          <a:p>
            <a:pPr marL="0" indent="0">
              <a:buNone/>
            </a:pPr>
            <a:r>
              <a:rPr lang="en-US" dirty="0" smtClean="0"/>
              <a:t>Current Form</a:t>
            </a:r>
            <a:endParaRPr lang="en-US" dirty="0"/>
          </a:p>
        </p:txBody>
      </p:sp>
    </p:spTree>
    <p:custDataLst>
      <p:tags r:id="rId1"/>
    </p:custDataLst>
    <p:extLst>
      <p:ext uri="{BB962C8B-B14F-4D97-AF65-F5344CB8AC3E}">
        <p14:creationId xmlns:p14="http://schemas.microsoft.com/office/powerpoint/2010/main" val="3590267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13">
                                            <p:txEl>
                                              <p:pRg st="0" end="0"/>
                                            </p:txEl>
                                          </p:spTgt>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P spid="13" grpI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10972800" cy="1143000"/>
          </a:xfrm>
        </p:spPr>
        <p:txBody>
          <a:bodyPr/>
          <a:lstStyle/>
          <a:p>
            <a:pPr algn="l"/>
            <a:r>
              <a:rPr lang="en-US" sz="3600" dirty="0" err="1" smtClean="0"/>
              <a:t>Filgrastim</a:t>
            </a:r>
            <a:r>
              <a:rPr lang="en-US" sz="3600" dirty="0" smtClean="0"/>
              <a:t> </a:t>
            </a:r>
            <a:br>
              <a:rPr lang="en-US" sz="3600" dirty="0" smtClean="0"/>
            </a:br>
            <a:r>
              <a:rPr lang="en-US" sz="3600" dirty="0" smtClean="0"/>
              <a:t>Delivery Ticket</a:t>
            </a:r>
            <a:endParaRPr lang="en-US" sz="3600" dirty="0"/>
          </a:p>
        </p:txBody>
      </p:sp>
      <p:sp>
        <p:nvSpPr>
          <p:cNvPr id="5" name="Slide Number Placeholder 4"/>
          <p:cNvSpPr>
            <a:spLocks noGrp="1"/>
          </p:cNvSpPr>
          <p:nvPr>
            <p:ph type="sldNum" sz="quarter" idx="10"/>
          </p:nvPr>
        </p:nvSpPr>
        <p:spPr/>
        <p:txBody>
          <a:bodyPr/>
          <a:lstStyle/>
          <a:p>
            <a:pPr>
              <a:defRPr/>
            </a:pPr>
            <a:fld id="{3821821E-933A-4A24-A2E1-34597A071853}" type="slidenum">
              <a:rPr lang="en-US" altLang="en-US" smtClean="0"/>
              <a:pPr>
                <a:defRPr/>
              </a:pPr>
              <a:t>22</a:t>
            </a:fld>
            <a:endParaRPr lang="en-US" altLang="en-US" dirty="0"/>
          </a:p>
        </p:txBody>
      </p:sp>
      <p:sp>
        <p:nvSpPr>
          <p:cNvPr id="14" name="New Form heading"/>
          <p:cNvSpPr>
            <a:spLocks noGrp="1"/>
          </p:cNvSpPr>
          <p:nvPr>
            <p:ph type="body" sz="quarter" idx="4294967295"/>
          </p:nvPr>
        </p:nvSpPr>
        <p:spPr>
          <a:xfrm>
            <a:off x="609600" y="1912561"/>
            <a:ext cx="4343400" cy="830639"/>
          </a:xfrm>
        </p:spPr>
        <p:txBody>
          <a:bodyPr/>
          <a:lstStyle/>
          <a:p>
            <a:pPr marL="0" indent="0">
              <a:buNone/>
            </a:pPr>
            <a:r>
              <a:rPr lang="en-US" dirty="0" smtClean="0"/>
              <a:t>Revised Form</a:t>
            </a:r>
            <a:endParaRPr lang="en-US"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5116072" y="925072"/>
            <a:ext cx="6606317" cy="4954738"/>
          </a:xfrm>
          <a:prstGeom prst="rect">
            <a:avLst/>
          </a:prstGeom>
          <a:ln>
            <a:noFill/>
          </a:ln>
          <a:effectLst>
            <a:outerShdw blurRad="292100" dist="139700" dir="2700000" algn="tl" rotWithShape="0">
              <a:srgbClr val="333333">
                <a:alpha val="65000"/>
              </a:srgbClr>
            </a:outerShdw>
          </a:effectLst>
        </p:spPr>
      </p:pic>
      <p:sp>
        <p:nvSpPr>
          <p:cNvPr id="9" name="TextBox 8"/>
          <p:cNvSpPr txBox="1"/>
          <p:nvPr/>
        </p:nvSpPr>
        <p:spPr>
          <a:xfrm>
            <a:off x="313533" y="3080839"/>
            <a:ext cx="4953000" cy="461665"/>
          </a:xfrm>
          <a:prstGeom prst="rect">
            <a:avLst/>
          </a:prstGeom>
          <a:noFill/>
        </p:spPr>
        <p:txBody>
          <a:bodyPr wrap="square" rtlCol="0">
            <a:spAutoFit/>
          </a:bodyPr>
          <a:lstStyle/>
          <a:p>
            <a:r>
              <a:rPr lang="en-US" sz="2400" b="1" dirty="0" smtClean="0">
                <a:solidFill>
                  <a:srgbClr val="F8981D"/>
                </a:solidFill>
              </a:rPr>
              <a:t>1 dose of </a:t>
            </a:r>
            <a:r>
              <a:rPr lang="en-US" sz="2400" b="1" dirty="0" err="1" smtClean="0">
                <a:solidFill>
                  <a:srgbClr val="F8981D"/>
                </a:solidFill>
              </a:rPr>
              <a:t>filgrastim</a:t>
            </a:r>
            <a:r>
              <a:rPr lang="en-US" sz="2400" b="1" dirty="0" smtClean="0">
                <a:solidFill>
                  <a:srgbClr val="F8981D"/>
                </a:solidFill>
              </a:rPr>
              <a:t> = 1 ml</a:t>
            </a:r>
            <a:endParaRPr lang="en-US" sz="2400" b="1" dirty="0">
              <a:solidFill>
                <a:srgbClr val="F8981D"/>
              </a:solidFill>
            </a:endParaRPr>
          </a:p>
        </p:txBody>
      </p:sp>
    </p:spTree>
    <p:custDataLst>
      <p:tags r:id="rId1"/>
    </p:custDataLst>
    <p:extLst>
      <p:ext uri="{BB962C8B-B14F-4D97-AF65-F5344CB8AC3E}">
        <p14:creationId xmlns:p14="http://schemas.microsoft.com/office/powerpoint/2010/main" val="28362386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10972800" cy="1143000"/>
          </a:xfrm>
        </p:spPr>
        <p:txBody>
          <a:bodyPr/>
          <a:lstStyle/>
          <a:p>
            <a:pPr algn="l"/>
            <a:r>
              <a:rPr lang="en-US" sz="3600" dirty="0" err="1" smtClean="0"/>
              <a:t>Filgrastim</a:t>
            </a:r>
            <a:r>
              <a:rPr lang="en-US" sz="3600" dirty="0" smtClean="0"/>
              <a:t> </a:t>
            </a:r>
            <a:br>
              <a:rPr lang="en-US" sz="3600" dirty="0" smtClean="0"/>
            </a:br>
            <a:r>
              <a:rPr lang="en-US" sz="3600" dirty="0" smtClean="0"/>
              <a:t>Delivery Ticket</a:t>
            </a:r>
            <a:endParaRPr lang="en-US" sz="3600" dirty="0"/>
          </a:p>
        </p:txBody>
      </p:sp>
      <p:sp>
        <p:nvSpPr>
          <p:cNvPr id="5" name="Slide Number Placeholder 4"/>
          <p:cNvSpPr>
            <a:spLocks noGrp="1"/>
          </p:cNvSpPr>
          <p:nvPr>
            <p:ph type="sldNum" sz="quarter" idx="10"/>
          </p:nvPr>
        </p:nvSpPr>
        <p:spPr/>
        <p:txBody>
          <a:bodyPr/>
          <a:lstStyle/>
          <a:p>
            <a:pPr>
              <a:defRPr/>
            </a:pPr>
            <a:fld id="{3821821E-933A-4A24-A2E1-34597A071853}" type="slidenum">
              <a:rPr lang="en-US" altLang="en-US" smtClean="0"/>
              <a:pPr>
                <a:defRPr/>
              </a:pPr>
              <a:t>23</a:t>
            </a:fld>
            <a:endParaRPr lang="en-US" altLang="en-US" dirty="0"/>
          </a:p>
        </p:txBody>
      </p:sp>
      <p:sp>
        <p:nvSpPr>
          <p:cNvPr id="14" name="New Form heading"/>
          <p:cNvSpPr>
            <a:spLocks noGrp="1"/>
          </p:cNvSpPr>
          <p:nvPr>
            <p:ph type="body" sz="quarter" idx="4294967295"/>
          </p:nvPr>
        </p:nvSpPr>
        <p:spPr>
          <a:xfrm>
            <a:off x="609600" y="1912561"/>
            <a:ext cx="4343400" cy="830639"/>
          </a:xfrm>
        </p:spPr>
        <p:txBody>
          <a:bodyPr/>
          <a:lstStyle/>
          <a:p>
            <a:pPr marL="0" indent="0">
              <a:buNone/>
            </a:pPr>
            <a:r>
              <a:rPr lang="en-US" dirty="0" smtClean="0"/>
              <a:t>Revised Form</a:t>
            </a:r>
            <a:endParaRPr lang="en-US"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5116072" y="925072"/>
            <a:ext cx="6606317" cy="4954738"/>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6866" y="1607700"/>
            <a:ext cx="5267331" cy="3739948"/>
          </a:xfrm>
          <a:prstGeom prst="rect">
            <a:avLst/>
          </a:prstGeom>
          <a:ln w="38100" cap="sq">
            <a:solidFill>
              <a:schemeClr val="tx1"/>
            </a:solidFill>
            <a:prstDash val="solid"/>
            <a:miter lim="800000"/>
          </a:ln>
          <a:effectLst>
            <a:outerShdw blurRad="50800" dist="38100" dir="2700000" algn="tl" rotWithShape="0">
              <a:srgbClr val="000000">
                <a:alpha val="43000"/>
              </a:srgbClr>
            </a:outerShdw>
          </a:effectLst>
        </p:spPr>
      </p:pic>
      <p:sp>
        <p:nvSpPr>
          <p:cNvPr id="7" name="Rectangle 6"/>
          <p:cNvSpPr/>
          <p:nvPr/>
        </p:nvSpPr>
        <p:spPr>
          <a:xfrm>
            <a:off x="6019800" y="3138268"/>
            <a:ext cx="4648200" cy="166048"/>
          </a:xfrm>
          <a:prstGeom prst="rect">
            <a:avLst/>
          </a:prstGeom>
          <a:solidFill>
            <a:srgbClr val="FFFF00">
              <a:alpha val="40000"/>
            </a:srgbClr>
          </a:solidFill>
          <a:ln>
            <a:solidFill>
              <a:srgbClr val="5452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1570832" y="3683722"/>
            <a:ext cx="2086767" cy="196421"/>
          </a:xfrm>
          <a:prstGeom prst="rect">
            <a:avLst/>
          </a:prstGeom>
          <a:solidFill>
            <a:schemeClr val="accent5">
              <a:lumMod val="60000"/>
              <a:lumOff val="40000"/>
              <a:alpha val="40000"/>
            </a:schemeClr>
          </a:solidFill>
          <a:ln>
            <a:solidFill>
              <a:schemeClr val="accent5">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6020200" y="2959795"/>
            <a:ext cx="4648200" cy="166048"/>
          </a:xfrm>
          <a:prstGeom prst="rect">
            <a:avLst/>
          </a:prstGeom>
          <a:solidFill>
            <a:schemeClr val="accent5">
              <a:lumMod val="60000"/>
              <a:lumOff val="40000"/>
              <a:alpha val="40000"/>
            </a:schemeClr>
          </a:solidFill>
          <a:ln>
            <a:solidFill>
              <a:schemeClr val="accent5">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ectangle 2"/>
          <p:cNvSpPr/>
          <p:nvPr/>
        </p:nvSpPr>
        <p:spPr>
          <a:xfrm>
            <a:off x="1600200" y="1835306"/>
            <a:ext cx="2377500" cy="182880"/>
          </a:xfrm>
          <a:prstGeom prst="rect">
            <a:avLst/>
          </a:prstGeom>
          <a:noFill/>
          <a:ln w="381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466019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53" presetClass="entr" presetSubtype="528"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anim calcmode="lin" valueType="num">
                                      <p:cBhvr>
                                        <p:cTn id="16" dur="500" fill="hold"/>
                                        <p:tgtEl>
                                          <p:spTgt spid="6"/>
                                        </p:tgtEl>
                                        <p:attrNameLst>
                                          <p:attrName>ppt_x</p:attrName>
                                        </p:attrNameLst>
                                      </p:cBhvr>
                                      <p:tavLst>
                                        <p:tav tm="0">
                                          <p:val>
                                            <p:fltVal val="0.5"/>
                                          </p:val>
                                        </p:tav>
                                        <p:tav tm="100000">
                                          <p:val>
                                            <p:strVal val="#ppt_x"/>
                                          </p:val>
                                        </p:tav>
                                      </p:tavLst>
                                    </p:anim>
                                    <p:anim calcmode="lin" valueType="num">
                                      <p:cBhvr>
                                        <p:cTn id="17" dur="500" fill="hold"/>
                                        <p:tgtEl>
                                          <p:spTgt spid="6"/>
                                        </p:tgtEl>
                                        <p:attrNameLst>
                                          <p:attrName>ppt_y</p:attrName>
                                        </p:attrNameLst>
                                      </p:cBhvr>
                                      <p:tavLst>
                                        <p:tav tm="0">
                                          <p:val>
                                            <p:fltVal val="0.5"/>
                                          </p:val>
                                        </p:tav>
                                        <p:tav tm="100000">
                                          <p:val>
                                            <p:strVal val="#ppt_y"/>
                                          </p:val>
                                        </p:tav>
                                      </p:tavLst>
                                    </p:anim>
                                  </p:childTnLst>
                                </p:cTn>
                              </p:par>
                              <p:par>
                                <p:cTn id="18" presetID="1" presetClass="exit" presetSubtype="0" fill="hold" grpId="1" nodeType="withEffect">
                                  <p:stCondLst>
                                    <p:cond delay="0"/>
                                  </p:stCondLst>
                                  <p:childTnLst>
                                    <p:set>
                                      <p:cBhvr>
                                        <p:cTn id="19" dur="1" fill="hold">
                                          <p:stCondLst>
                                            <p:cond delay="0"/>
                                          </p:stCondLst>
                                        </p:cTn>
                                        <p:tgtEl>
                                          <p:spTgt spid="14">
                                            <p:txEl>
                                              <p:pRg st="0" end="0"/>
                                            </p:txEl>
                                          </p:spTgt>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childTnLst>
                                </p:cTn>
                              </p:par>
                              <p:par>
                                <p:cTn id="28" presetID="1" presetClass="exit" presetSubtype="0" fill="hold" grpId="1" nodeType="withEffect">
                                  <p:stCondLst>
                                    <p:cond delay="0"/>
                                  </p:stCondLst>
                                  <p:childTnLst>
                                    <p:set>
                                      <p:cBhvr>
                                        <p:cTn id="29" dur="1" fill="hold">
                                          <p:stCondLst>
                                            <p:cond delay="0"/>
                                          </p:stCondLst>
                                        </p:cTn>
                                        <p:tgtEl>
                                          <p:spTgt spid="7"/>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P spid="14" grpId="1" build="p"/>
      <p:bldP spid="7" grpId="0" animBg="1"/>
      <p:bldP spid="7" grpId="1" animBg="1"/>
      <p:bldP spid="10" grpId="0" animBg="1"/>
      <p:bldP spid="1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000" dirty="0"/>
              <a:t>WSP Shipment inclusions</a:t>
            </a:r>
          </a:p>
        </p:txBody>
      </p:sp>
      <p:sp>
        <p:nvSpPr>
          <p:cNvPr id="3" name="Slide Number Placeholder 2"/>
          <p:cNvSpPr>
            <a:spLocks noGrp="1"/>
          </p:cNvSpPr>
          <p:nvPr>
            <p:ph type="sldNum" sz="quarter" idx="10"/>
          </p:nvPr>
        </p:nvSpPr>
        <p:spPr/>
        <p:txBody>
          <a:bodyPr/>
          <a:lstStyle/>
          <a:p>
            <a:pPr>
              <a:defRPr/>
            </a:pPr>
            <a:fld id="{FDEEF319-1A80-4340-B458-304D43214454}" type="slidenum">
              <a:rPr lang="en-US" altLang="en-US" smtClean="0"/>
              <a:pPr>
                <a:defRPr/>
              </a:pPr>
              <a:t>24</a:t>
            </a:fld>
            <a:endParaRPr lang="en-US" altLang="en-US"/>
          </a:p>
        </p:txBody>
      </p:sp>
    </p:spTree>
    <p:custDataLst>
      <p:tags r:id="rId1"/>
    </p:custDataLst>
    <p:extLst>
      <p:ext uri="{BB962C8B-B14F-4D97-AF65-F5344CB8AC3E}">
        <p14:creationId xmlns:p14="http://schemas.microsoft.com/office/powerpoint/2010/main" val="9633386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94197" y="234416"/>
            <a:ext cx="1219200" cy="1224501"/>
          </a:xfrm>
          <a:prstGeom prst="rect">
            <a:avLst/>
          </a:prstGeom>
          <a:effectLst>
            <a:outerShdw blurRad="76200" dir="18900000" sy="23000" kx="-1200000" algn="bl" rotWithShape="0">
              <a:prstClr val="black">
                <a:alpha val="20000"/>
              </a:prstClr>
            </a:outerShdw>
          </a:effectLst>
          <a:scene3d>
            <a:camera prst="obliqueTopRight"/>
            <a:lightRig rig="threePt" dir="t"/>
          </a:scene3d>
        </p:spPr>
      </p:pic>
      <p:sp>
        <p:nvSpPr>
          <p:cNvPr id="2" name="Title 1"/>
          <p:cNvSpPr>
            <a:spLocks noGrp="1"/>
          </p:cNvSpPr>
          <p:nvPr>
            <p:ph type="title"/>
          </p:nvPr>
        </p:nvSpPr>
        <p:spPr/>
        <p:txBody>
          <a:bodyPr/>
          <a:lstStyle/>
          <a:p>
            <a:r>
              <a:rPr lang="en-US" dirty="0" smtClean="0"/>
              <a:t>Shipment Inclusions Summary</a:t>
            </a:r>
            <a:endParaRPr lang="en-US" dirty="0"/>
          </a:p>
        </p:txBody>
      </p:sp>
      <p:sp>
        <p:nvSpPr>
          <p:cNvPr id="6" name="Text Placeholder 5"/>
          <p:cNvSpPr>
            <a:spLocks noGrp="1"/>
          </p:cNvSpPr>
          <p:nvPr>
            <p:ph type="body" idx="1"/>
          </p:nvPr>
        </p:nvSpPr>
        <p:spPr/>
        <p:txBody>
          <a:bodyPr/>
          <a:lstStyle/>
          <a:p>
            <a:r>
              <a:rPr lang="en-US" sz="2800" dirty="0" smtClean="0"/>
              <a:t>Every shipment will include</a:t>
            </a:r>
            <a:endParaRPr lang="en-US" sz="2800" dirty="0"/>
          </a:p>
        </p:txBody>
      </p:sp>
      <p:sp>
        <p:nvSpPr>
          <p:cNvPr id="4" name="Content Placeholder 3"/>
          <p:cNvSpPr>
            <a:spLocks noGrp="1"/>
          </p:cNvSpPr>
          <p:nvPr>
            <p:ph sz="half" idx="2"/>
          </p:nvPr>
        </p:nvSpPr>
        <p:spPr/>
        <p:txBody>
          <a:bodyPr/>
          <a:lstStyle/>
          <a:p>
            <a:pPr lvl="0"/>
            <a:r>
              <a:rPr lang="en-CA" sz="2400" dirty="0" err="1"/>
              <a:t>F</a:t>
            </a:r>
            <a:r>
              <a:rPr lang="en-CA" sz="2400" dirty="0" err="1" smtClean="0"/>
              <a:t>ilgrastim</a:t>
            </a:r>
            <a:r>
              <a:rPr lang="en-CA" sz="2400" dirty="0" smtClean="0"/>
              <a:t> </a:t>
            </a:r>
            <a:r>
              <a:rPr lang="en-CA" sz="2400" dirty="0"/>
              <a:t>in </a:t>
            </a:r>
            <a:r>
              <a:rPr lang="en-CA" sz="2400" dirty="0" smtClean="0"/>
              <a:t>an amber </a:t>
            </a:r>
            <a:r>
              <a:rPr lang="en-CA" sz="2400" dirty="0"/>
              <a:t>bag</a:t>
            </a:r>
            <a:endParaRPr lang="en-US" sz="2400" dirty="0"/>
          </a:p>
          <a:p>
            <a:pPr lvl="0"/>
            <a:r>
              <a:rPr lang="en-CA" sz="2400" dirty="0" smtClean="0"/>
              <a:t>A00512 – </a:t>
            </a:r>
            <a:r>
              <a:rPr lang="en-CA" sz="2400" dirty="0" err="1" smtClean="0"/>
              <a:t>Neupogen</a:t>
            </a:r>
            <a:r>
              <a:rPr lang="en-CA" sz="2400" dirty="0" smtClean="0"/>
              <a:t>® (</a:t>
            </a:r>
            <a:r>
              <a:rPr lang="en-CA" sz="2400" dirty="0" err="1" smtClean="0"/>
              <a:t>filgrastim</a:t>
            </a:r>
            <a:r>
              <a:rPr lang="en-CA" sz="2400" dirty="0" smtClean="0"/>
              <a:t>) Quick </a:t>
            </a:r>
            <a:r>
              <a:rPr lang="en-CA" sz="2400" dirty="0"/>
              <a:t>Reference Guide</a:t>
            </a:r>
          </a:p>
          <a:p>
            <a:r>
              <a:rPr lang="en-US" sz="2400" dirty="0"/>
              <a:t>F00862 – </a:t>
            </a:r>
            <a:r>
              <a:rPr lang="en-US" sz="2400" dirty="0" err="1"/>
              <a:t>Filgrastim</a:t>
            </a:r>
            <a:r>
              <a:rPr lang="en-US" sz="2400" dirty="0"/>
              <a:t> Delivery Ticket</a:t>
            </a:r>
          </a:p>
          <a:p>
            <a:r>
              <a:rPr lang="en-US" sz="2400" dirty="0" err="1"/>
              <a:t>Filgrastim</a:t>
            </a:r>
            <a:r>
              <a:rPr lang="en-US" sz="2400" dirty="0"/>
              <a:t> Information Sheet (WSP document)</a:t>
            </a:r>
          </a:p>
          <a:p>
            <a:pPr lvl="0"/>
            <a:r>
              <a:rPr lang="en-CA" sz="2400" dirty="0"/>
              <a:t>Patient Receipt (WSP document)</a:t>
            </a:r>
          </a:p>
          <a:p>
            <a:endParaRPr lang="en-US" sz="2800" dirty="0"/>
          </a:p>
        </p:txBody>
      </p:sp>
      <p:sp>
        <p:nvSpPr>
          <p:cNvPr id="7" name="Text Placeholder 6"/>
          <p:cNvSpPr>
            <a:spLocks noGrp="1"/>
          </p:cNvSpPr>
          <p:nvPr>
            <p:ph type="body" sz="quarter" idx="3"/>
          </p:nvPr>
        </p:nvSpPr>
        <p:spPr/>
        <p:txBody>
          <a:bodyPr/>
          <a:lstStyle/>
          <a:p>
            <a:r>
              <a:rPr lang="en-US" sz="2800" dirty="0" smtClean="0"/>
              <a:t>Shipments may include</a:t>
            </a:r>
            <a:endParaRPr lang="en-US" sz="2800" dirty="0"/>
          </a:p>
        </p:txBody>
      </p:sp>
      <p:sp>
        <p:nvSpPr>
          <p:cNvPr id="5" name="Content Placeholder 4"/>
          <p:cNvSpPr>
            <a:spLocks noGrp="1"/>
          </p:cNvSpPr>
          <p:nvPr>
            <p:ph sz="quarter" idx="4"/>
          </p:nvPr>
        </p:nvSpPr>
        <p:spPr/>
        <p:txBody>
          <a:bodyPr/>
          <a:lstStyle/>
          <a:p>
            <a:r>
              <a:rPr lang="en-US" sz="2400" dirty="0" smtClean="0"/>
              <a:t>Supply </a:t>
            </a:r>
            <a:r>
              <a:rPr lang="en-US" sz="2400" dirty="0"/>
              <a:t>kit (if ordered)</a:t>
            </a:r>
          </a:p>
          <a:p>
            <a:r>
              <a:rPr lang="en-US" sz="2400" dirty="0"/>
              <a:t>Sharps container (if </a:t>
            </a:r>
            <a:r>
              <a:rPr lang="en-US" sz="2400" dirty="0" smtClean="0"/>
              <a:t>ordered)</a:t>
            </a:r>
          </a:p>
          <a:p>
            <a:r>
              <a:rPr lang="en-US" sz="2400" dirty="0" smtClean="0"/>
              <a:t>Medication temperature </a:t>
            </a:r>
            <a:r>
              <a:rPr lang="en-US" sz="2400" dirty="0"/>
              <a:t>i</a:t>
            </a:r>
            <a:r>
              <a:rPr lang="en-US" sz="2400" dirty="0" smtClean="0"/>
              <a:t>ndicator (Georgia only)</a:t>
            </a:r>
          </a:p>
          <a:p>
            <a:endParaRPr lang="en-US" sz="2400" dirty="0"/>
          </a:p>
        </p:txBody>
      </p:sp>
      <p:sp>
        <p:nvSpPr>
          <p:cNvPr id="3" name="Slide Number Placeholder 2"/>
          <p:cNvSpPr>
            <a:spLocks noGrp="1"/>
          </p:cNvSpPr>
          <p:nvPr>
            <p:ph type="sldNum" sz="quarter" idx="10"/>
          </p:nvPr>
        </p:nvSpPr>
        <p:spPr/>
        <p:txBody>
          <a:bodyPr/>
          <a:lstStyle/>
          <a:p>
            <a:pPr>
              <a:defRPr/>
            </a:pPr>
            <a:fld id="{FDEEF319-1A80-4340-B458-304D43214454}" type="slidenum">
              <a:rPr lang="en-US" altLang="en-US" smtClean="0"/>
              <a:pPr>
                <a:defRPr/>
              </a:pPr>
              <a:t>25</a:t>
            </a:fld>
            <a:endParaRPr lang="en-US" altLang="en-US"/>
          </a:p>
        </p:txBody>
      </p:sp>
    </p:spTree>
    <p:custDataLst>
      <p:tags r:id="rId1"/>
    </p:custDataLst>
    <p:extLst>
      <p:ext uri="{BB962C8B-B14F-4D97-AF65-F5344CB8AC3E}">
        <p14:creationId xmlns:p14="http://schemas.microsoft.com/office/powerpoint/2010/main" val="282649833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Shipment Inclusions</a:t>
            </a:r>
            <a:endParaRPr lang="en-US" dirty="0"/>
          </a:p>
        </p:txBody>
      </p:sp>
      <p:sp>
        <p:nvSpPr>
          <p:cNvPr id="4" name="Content Placeholder 3"/>
          <p:cNvSpPr>
            <a:spLocks noGrp="1"/>
          </p:cNvSpPr>
          <p:nvPr>
            <p:ph sz="half" idx="1"/>
          </p:nvPr>
        </p:nvSpPr>
        <p:spPr>
          <a:xfrm>
            <a:off x="609600" y="1600202"/>
            <a:ext cx="5943600" cy="3928033"/>
          </a:xfrm>
        </p:spPr>
        <p:txBody>
          <a:bodyPr/>
          <a:lstStyle/>
          <a:p>
            <a:pPr marL="0" lvl="0" indent="0">
              <a:buNone/>
            </a:pPr>
            <a:r>
              <a:rPr lang="en-CA" sz="2800" b="1" dirty="0" smtClean="0"/>
              <a:t>Every shipment will include</a:t>
            </a:r>
          </a:p>
          <a:p>
            <a:pPr lvl="0"/>
            <a:r>
              <a:rPr lang="en-CA" sz="2800" dirty="0" err="1"/>
              <a:t>F</a:t>
            </a:r>
            <a:r>
              <a:rPr lang="en-CA" sz="2800" dirty="0" err="1" smtClean="0"/>
              <a:t>ilgrastim</a:t>
            </a:r>
            <a:r>
              <a:rPr lang="en-CA" sz="2800" dirty="0" smtClean="0"/>
              <a:t> vials in an amber bag</a:t>
            </a:r>
            <a:endParaRPr lang="en-US" sz="2800" dirty="0"/>
          </a:p>
        </p:txBody>
      </p:sp>
      <p:pic>
        <p:nvPicPr>
          <p:cNvPr id="8" name="Content Placeholder 7"/>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6934199" y="1219200"/>
            <a:ext cx="4000323" cy="548340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Slide Number Placeholder 2"/>
          <p:cNvSpPr>
            <a:spLocks noGrp="1"/>
          </p:cNvSpPr>
          <p:nvPr>
            <p:ph type="sldNum" sz="quarter" idx="10"/>
          </p:nvPr>
        </p:nvSpPr>
        <p:spPr/>
        <p:txBody>
          <a:bodyPr/>
          <a:lstStyle/>
          <a:p>
            <a:pPr>
              <a:defRPr/>
            </a:pPr>
            <a:fld id="{FDEEF319-1A80-4340-B458-304D43214454}" type="slidenum">
              <a:rPr lang="en-US" altLang="en-US" smtClean="0"/>
              <a:pPr>
                <a:defRPr/>
              </a:pPr>
              <a:t>26</a:t>
            </a:fld>
            <a:endParaRPr lang="en-US" altLang="en-US"/>
          </a:p>
        </p:txBody>
      </p:sp>
      <p:sp>
        <p:nvSpPr>
          <p:cNvPr id="5" name="Rectangle 4"/>
          <p:cNvSpPr/>
          <p:nvPr/>
        </p:nvSpPr>
        <p:spPr>
          <a:xfrm>
            <a:off x="8032652" y="2173356"/>
            <a:ext cx="1720948" cy="152400"/>
          </a:xfrm>
          <a:prstGeom prst="rect">
            <a:avLst/>
          </a:prstGeom>
          <a:noFill/>
          <a:ln w="381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8001000" y="3415748"/>
            <a:ext cx="1600200" cy="152400"/>
          </a:xfrm>
          <a:prstGeom prst="rect">
            <a:avLst/>
          </a:prstGeom>
          <a:noFill/>
          <a:ln w="381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74347484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05500" y="1600202"/>
            <a:ext cx="5664200" cy="42481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itle 1"/>
          <p:cNvSpPr>
            <a:spLocks noGrp="1"/>
          </p:cNvSpPr>
          <p:nvPr>
            <p:ph type="title"/>
          </p:nvPr>
        </p:nvSpPr>
        <p:spPr/>
        <p:txBody>
          <a:bodyPr/>
          <a:lstStyle/>
          <a:p>
            <a:r>
              <a:rPr lang="en-US" dirty="0" smtClean="0"/>
              <a:t>Shipment Inclusions</a:t>
            </a:r>
            <a:endParaRPr lang="en-US" dirty="0"/>
          </a:p>
        </p:txBody>
      </p:sp>
      <p:sp>
        <p:nvSpPr>
          <p:cNvPr id="4" name="Content Placeholder 3"/>
          <p:cNvSpPr>
            <a:spLocks noGrp="1"/>
          </p:cNvSpPr>
          <p:nvPr>
            <p:ph sz="half" idx="1"/>
          </p:nvPr>
        </p:nvSpPr>
        <p:spPr/>
        <p:txBody>
          <a:bodyPr/>
          <a:lstStyle/>
          <a:p>
            <a:pPr marL="0" lvl="0" indent="0">
              <a:buNone/>
            </a:pPr>
            <a:r>
              <a:rPr lang="en-CA" sz="2800" b="1" dirty="0" smtClean="0"/>
              <a:t>Every shipment will include</a:t>
            </a:r>
          </a:p>
          <a:p>
            <a:pPr lvl="0"/>
            <a:r>
              <a:rPr lang="en-CA" sz="2800" dirty="0" err="1"/>
              <a:t>F</a:t>
            </a:r>
            <a:r>
              <a:rPr lang="en-CA" sz="2800" dirty="0" err="1" smtClean="0"/>
              <a:t>ilgrastim</a:t>
            </a:r>
            <a:r>
              <a:rPr lang="en-CA" sz="2800" dirty="0" smtClean="0"/>
              <a:t> vials in an </a:t>
            </a:r>
            <a:br>
              <a:rPr lang="en-CA" sz="2800" dirty="0" smtClean="0"/>
            </a:br>
            <a:r>
              <a:rPr lang="en-CA" sz="2800" dirty="0" smtClean="0"/>
              <a:t>amber bag</a:t>
            </a:r>
            <a:endParaRPr lang="en-US" sz="2800" dirty="0"/>
          </a:p>
        </p:txBody>
      </p:sp>
      <p:sp>
        <p:nvSpPr>
          <p:cNvPr id="3" name="Slide Number Placeholder 2"/>
          <p:cNvSpPr>
            <a:spLocks noGrp="1"/>
          </p:cNvSpPr>
          <p:nvPr>
            <p:ph type="sldNum" sz="quarter" idx="10"/>
          </p:nvPr>
        </p:nvSpPr>
        <p:spPr/>
        <p:txBody>
          <a:bodyPr/>
          <a:lstStyle/>
          <a:p>
            <a:pPr>
              <a:defRPr/>
            </a:pPr>
            <a:fld id="{FDEEF319-1A80-4340-B458-304D43214454}" type="slidenum">
              <a:rPr lang="en-US" altLang="en-US" smtClean="0"/>
              <a:pPr>
                <a:defRPr/>
              </a:pPr>
              <a:t>27</a:t>
            </a:fld>
            <a:endParaRPr lang="en-US" altLang="en-US"/>
          </a:p>
        </p:txBody>
      </p:sp>
      <p:sp>
        <p:nvSpPr>
          <p:cNvPr id="10" name="TextBox 9"/>
          <p:cNvSpPr txBox="1"/>
          <p:nvPr/>
        </p:nvSpPr>
        <p:spPr>
          <a:xfrm>
            <a:off x="609600" y="4571999"/>
            <a:ext cx="4953000" cy="956235"/>
          </a:xfrm>
          <a:prstGeom prst="rect">
            <a:avLst/>
          </a:prstGeom>
          <a:noFill/>
        </p:spPr>
        <p:txBody>
          <a:bodyPr wrap="square" rtlCol="0">
            <a:spAutoFit/>
          </a:bodyPr>
          <a:lstStyle/>
          <a:p>
            <a:r>
              <a:rPr lang="en-US" b="1" dirty="0" smtClean="0">
                <a:solidFill>
                  <a:srgbClr val="005293"/>
                </a:solidFill>
              </a:rPr>
              <a:t>Note:</a:t>
            </a:r>
            <a:r>
              <a:rPr lang="en-US" dirty="0" smtClean="0"/>
              <a:t> Vials shown here are labeled in pen for training purposes only. Vial labels are computer generated for patients.</a:t>
            </a:r>
            <a:endParaRPr lang="en-US" dirty="0"/>
          </a:p>
        </p:txBody>
      </p:sp>
    </p:spTree>
    <p:custDataLst>
      <p:tags r:id="rId1"/>
    </p:custDataLst>
    <p:extLst>
      <p:ext uri="{BB962C8B-B14F-4D97-AF65-F5344CB8AC3E}">
        <p14:creationId xmlns:p14="http://schemas.microsoft.com/office/powerpoint/2010/main" val="44032054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Shipment Inclusions</a:t>
            </a:r>
            <a:endParaRPr lang="en-US" dirty="0"/>
          </a:p>
        </p:txBody>
      </p:sp>
      <p:sp>
        <p:nvSpPr>
          <p:cNvPr id="4" name="Content Placeholder 3"/>
          <p:cNvSpPr>
            <a:spLocks noGrp="1"/>
          </p:cNvSpPr>
          <p:nvPr>
            <p:ph sz="half" idx="1"/>
          </p:nvPr>
        </p:nvSpPr>
        <p:spPr/>
        <p:txBody>
          <a:bodyPr/>
          <a:lstStyle/>
          <a:p>
            <a:pPr marL="0" indent="0">
              <a:buNone/>
            </a:pPr>
            <a:r>
              <a:rPr lang="en-CA" sz="2800" b="1" dirty="0" smtClean="0"/>
              <a:t>Every shipment will include</a:t>
            </a:r>
          </a:p>
          <a:p>
            <a:pPr lvl="0"/>
            <a:r>
              <a:rPr lang="en-CA" sz="2800" dirty="0" err="1"/>
              <a:t>F</a:t>
            </a:r>
            <a:r>
              <a:rPr lang="en-CA" sz="2800" dirty="0" err="1" smtClean="0"/>
              <a:t>ilgrastim</a:t>
            </a:r>
            <a:r>
              <a:rPr lang="en-CA" sz="2800" dirty="0" smtClean="0"/>
              <a:t> Information Sheet</a:t>
            </a:r>
            <a:endParaRPr lang="en-US" sz="2800" dirty="0"/>
          </a:p>
        </p:txBody>
      </p:sp>
      <p:pic>
        <p:nvPicPr>
          <p:cNvPr id="8" name="Content Placeholder 7"/>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6781800" y="1134987"/>
            <a:ext cx="4174414" cy="5494413"/>
          </a:xfrm>
          <a:prstGeom prst="rect">
            <a:avLst/>
          </a:prstGeom>
          <a:ln>
            <a:solidFill>
              <a:schemeClr val="tx1"/>
            </a:solidFill>
          </a:ln>
          <a:effectLst>
            <a:outerShdw blurRad="292100" dist="139700" dir="2700000" algn="tl" rotWithShape="0">
              <a:srgbClr val="333333">
                <a:alpha val="65000"/>
              </a:srgbClr>
            </a:outerShdw>
          </a:effectLst>
        </p:spPr>
      </p:pic>
      <p:sp>
        <p:nvSpPr>
          <p:cNvPr id="3" name="Slide Number Placeholder 2"/>
          <p:cNvSpPr>
            <a:spLocks noGrp="1"/>
          </p:cNvSpPr>
          <p:nvPr>
            <p:ph type="sldNum" sz="quarter" idx="10"/>
          </p:nvPr>
        </p:nvSpPr>
        <p:spPr/>
        <p:txBody>
          <a:bodyPr/>
          <a:lstStyle/>
          <a:p>
            <a:pPr>
              <a:defRPr/>
            </a:pPr>
            <a:fld id="{FDEEF319-1A80-4340-B458-304D43214454}" type="slidenum">
              <a:rPr lang="en-US" altLang="en-US" smtClean="0"/>
              <a:pPr>
                <a:defRPr/>
              </a:pPr>
              <a:t>28</a:t>
            </a:fld>
            <a:endParaRPr lang="en-US" altLang="en-US"/>
          </a:p>
        </p:txBody>
      </p:sp>
    </p:spTree>
    <p:custDataLst>
      <p:tags r:id="rId1"/>
    </p:custDataLst>
    <p:extLst>
      <p:ext uri="{BB962C8B-B14F-4D97-AF65-F5344CB8AC3E}">
        <p14:creationId xmlns:p14="http://schemas.microsoft.com/office/powerpoint/2010/main" val="43844779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Shipment Inclusions</a:t>
            </a:r>
            <a:endParaRPr lang="en-US" dirty="0"/>
          </a:p>
        </p:txBody>
      </p:sp>
      <p:sp>
        <p:nvSpPr>
          <p:cNvPr id="4" name="Content Placeholder 3"/>
          <p:cNvSpPr>
            <a:spLocks noGrp="1"/>
          </p:cNvSpPr>
          <p:nvPr>
            <p:ph sz="half" idx="1"/>
          </p:nvPr>
        </p:nvSpPr>
        <p:spPr/>
        <p:txBody>
          <a:bodyPr/>
          <a:lstStyle/>
          <a:p>
            <a:pPr marL="0" lvl="0" indent="0">
              <a:buNone/>
            </a:pPr>
            <a:r>
              <a:rPr lang="en-CA" sz="2800" b="1" dirty="0" smtClean="0"/>
              <a:t>Every shipment will include</a:t>
            </a:r>
          </a:p>
          <a:p>
            <a:pPr lvl="0"/>
            <a:r>
              <a:rPr lang="en-CA" sz="2800" dirty="0"/>
              <a:t>A00512 – </a:t>
            </a:r>
            <a:r>
              <a:rPr lang="en-CA" sz="2800" dirty="0" err="1"/>
              <a:t>Neupogen</a:t>
            </a:r>
            <a:r>
              <a:rPr lang="en-CA" sz="2800" dirty="0"/>
              <a:t>® (</a:t>
            </a:r>
            <a:r>
              <a:rPr lang="en-CA" sz="2800" dirty="0" err="1"/>
              <a:t>filgrastim</a:t>
            </a:r>
            <a:r>
              <a:rPr lang="en-CA" sz="2800" dirty="0"/>
              <a:t>) Quick Reference Guide</a:t>
            </a:r>
          </a:p>
        </p:txBody>
      </p:sp>
      <p:pic>
        <p:nvPicPr>
          <p:cNvPr id="8" name="Content Placeholder 7"/>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6604000" y="1295400"/>
            <a:ext cx="4267200" cy="5296568"/>
          </a:xfrm>
          <a:prstGeom prst="rect">
            <a:avLst/>
          </a:prstGeom>
          <a:ln>
            <a:solidFill>
              <a:schemeClr val="tx1"/>
            </a:solidFill>
          </a:ln>
          <a:effectLst>
            <a:outerShdw blurRad="292100" dist="139700" dir="2700000" algn="tl" rotWithShape="0">
              <a:srgbClr val="333333">
                <a:alpha val="65000"/>
              </a:srgbClr>
            </a:outerShdw>
          </a:effectLst>
        </p:spPr>
      </p:pic>
      <p:sp>
        <p:nvSpPr>
          <p:cNvPr id="3" name="Slide Number Placeholder 2"/>
          <p:cNvSpPr>
            <a:spLocks noGrp="1"/>
          </p:cNvSpPr>
          <p:nvPr>
            <p:ph type="sldNum" sz="quarter" idx="10"/>
          </p:nvPr>
        </p:nvSpPr>
        <p:spPr/>
        <p:txBody>
          <a:bodyPr/>
          <a:lstStyle/>
          <a:p>
            <a:pPr>
              <a:defRPr/>
            </a:pPr>
            <a:fld id="{FDEEF319-1A80-4340-B458-304D43214454}" type="slidenum">
              <a:rPr lang="en-US" altLang="en-US" smtClean="0"/>
              <a:pPr>
                <a:defRPr/>
              </a:pPr>
              <a:t>29</a:t>
            </a:fld>
            <a:endParaRPr lang="en-US" altLang="en-US"/>
          </a:p>
        </p:txBody>
      </p:sp>
    </p:spTree>
    <p:custDataLst>
      <p:tags r:id="rId1"/>
    </p:custDataLst>
    <p:extLst>
      <p:ext uri="{BB962C8B-B14F-4D97-AF65-F5344CB8AC3E}">
        <p14:creationId xmlns:p14="http://schemas.microsoft.com/office/powerpoint/2010/main" val="39374971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295400"/>
            <a:ext cx="12179030" cy="429683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2" name="Title 1"/>
          <p:cNvSpPr>
            <a:spLocks noGrp="1"/>
          </p:cNvSpPr>
          <p:nvPr>
            <p:ph type="title"/>
          </p:nvPr>
        </p:nvSpPr>
        <p:spPr/>
        <p:txBody>
          <a:bodyPr/>
          <a:lstStyle/>
          <a:p>
            <a:r>
              <a:rPr lang="en-US" dirty="0"/>
              <a:t>In this training you will…</a:t>
            </a:r>
          </a:p>
        </p:txBody>
      </p:sp>
      <p:sp>
        <p:nvSpPr>
          <p:cNvPr id="8" name="Content Placeholder 7"/>
          <p:cNvSpPr>
            <a:spLocks noGrp="1"/>
          </p:cNvSpPr>
          <p:nvPr>
            <p:ph idx="1"/>
          </p:nvPr>
        </p:nvSpPr>
        <p:spPr>
          <a:xfrm>
            <a:off x="609600" y="1828800"/>
            <a:ext cx="10972800" cy="3505199"/>
          </a:xfrm>
        </p:spPr>
        <p:txBody>
          <a:bodyPr/>
          <a:lstStyle/>
          <a:p>
            <a:pPr lvl="0">
              <a:buClr>
                <a:schemeClr val="bg1"/>
              </a:buClr>
            </a:pPr>
            <a:r>
              <a:rPr lang="en-CA" sz="2800" dirty="0">
                <a:solidFill>
                  <a:schemeClr val="bg1"/>
                </a:solidFill>
                <a:latin typeface="Comic Sans MS" panose="030F0702030302020204" pitchFamily="66" charset="0"/>
              </a:rPr>
              <a:t>Learn more about the reasons behind the change</a:t>
            </a:r>
            <a:endParaRPr lang="en-US" sz="2800" dirty="0">
              <a:solidFill>
                <a:schemeClr val="bg1"/>
              </a:solidFill>
              <a:latin typeface="Comic Sans MS" panose="030F0702030302020204" pitchFamily="66" charset="0"/>
            </a:endParaRPr>
          </a:p>
          <a:p>
            <a:pPr lvl="0">
              <a:buClr>
                <a:schemeClr val="bg1"/>
              </a:buClr>
            </a:pPr>
            <a:r>
              <a:rPr lang="en-CA" sz="2800" dirty="0">
                <a:solidFill>
                  <a:schemeClr val="bg1"/>
                </a:solidFill>
                <a:latin typeface="Comic Sans MS" panose="030F0702030302020204" pitchFamily="66" charset="0"/>
              </a:rPr>
              <a:t>Understand changes made to the </a:t>
            </a:r>
            <a:r>
              <a:rPr lang="en-CA" sz="2800" dirty="0" err="1">
                <a:solidFill>
                  <a:schemeClr val="bg1"/>
                </a:solidFill>
                <a:latin typeface="Comic Sans MS" panose="030F0702030302020204" pitchFamily="66" charset="0"/>
              </a:rPr>
              <a:t>filgrastim</a:t>
            </a:r>
            <a:r>
              <a:rPr lang="en-CA" sz="2800" dirty="0">
                <a:solidFill>
                  <a:schemeClr val="bg1"/>
                </a:solidFill>
                <a:latin typeface="Comic Sans MS" panose="030F0702030302020204" pitchFamily="66" charset="0"/>
              </a:rPr>
              <a:t> ordering process</a:t>
            </a:r>
            <a:endParaRPr lang="en-US" sz="2800" dirty="0">
              <a:solidFill>
                <a:schemeClr val="bg1"/>
              </a:solidFill>
              <a:latin typeface="Comic Sans MS" panose="030F0702030302020204" pitchFamily="66" charset="0"/>
            </a:endParaRPr>
          </a:p>
          <a:p>
            <a:pPr lvl="0">
              <a:buClr>
                <a:schemeClr val="bg1"/>
              </a:buClr>
            </a:pPr>
            <a:r>
              <a:rPr lang="en-CA" sz="2800" dirty="0">
                <a:solidFill>
                  <a:schemeClr val="bg1"/>
                </a:solidFill>
                <a:latin typeface="Comic Sans MS" panose="030F0702030302020204" pitchFamily="66" charset="0"/>
              </a:rPr>
              <a:t>Learn how to correctly fill out new and revised forms for ordering </a:t>
            </a:r>
            <a:r>
              <a:rPr lang="en-CA" sz="2800" dirty="0" err="1">
                <a:solidFill>
                  <a:schemeClr val="bg1"/>
                </a:solidFill>
                <a:latin typeface="Comic Sans MS" panose="030F0702030302020204" pitchFamily="66" charset="0"/>
              </a:rPr>
              <a:t>filgrastim</a:t>
            </a:r>
            <a:endParaRPr lang="en-US" sz="2800" dirty="0">
              <a:solidFill>
                <a:schemeClr val="bg1"/>
              </a:solidFill>
              <a:latin typeface="Comic Sans MS" panose="030F0702030302020204" pitchFamily="66" charset="0"/>
            </a:endParaRPr>
          </a:p>
          <a:p>
            <a:pPr lvl="0">
              <a:buClr>
                <a:schemeClr val="bg1"/>
              </a:buClr>
            </a:pPr>
            <a:r>
              <a:rPr lang="en-CA" sz="2800" dirty="0">
                <a:solidFill>
                  <a:schemeClr val="bg1"/>
                </a:solidFill>
                <a:latin typeface="Comic Sans MS" panose="030F0702030302020204" pitchFamily="66" charset="0"/>
              </a:rPr>
              <a:t>Identify which documents and forms have been added </a:t>
            </a:r>
            <a:br>
              <a:rPr lang="en-CA" sz="2800" dirty="0">
                <a:solidFill>
                  <a:schemeClr val="bg1"/>
                </a:solidFill>
                <a:latin typeface="Comic Sans MS" panose="030F0702030302020204" pitchFamily="66" charset="0"/>
              </a:rPr>
            </a:br>
            <a:r>
              <a:rPr lang="en-CA" sz="2800" dirty="0">
                <a:solidFill>
                  <a:schemeClr val="bg1"/>
                </a:solidFill>
                <a:latin typeface="Comic Sans MS" panose="030F0702030302020204" pitchFamily="66" charset="0"/>
              </a:rPr>
              <a:t>or removed</a:t>
            </a:r>
            <a:endParaRPr lang="en-US" sz="2800" dirty="0">
              <a:solidFill>
                <a:schemeClr val="bg1"/>
              </a:solidFill>
              <a:latin typeface="Comic Sans MS" panose="030F0702030302020204" pitchFamily="66" charset="0"/>
            </a:endParaRPr>
          </a:p>
          <a:p>
            <a:pPr lvl="0">
              <a:buClr>
                <a:schemeClr val="bg1"/>
              </a:buClr>
            </a:pPr>
            <a:r>
              <a:rPr lang="en-CA" sz="2800" dirty="0">
                <a:solidFill>
                  <a:schemeClr val="bg1"/>
                </a:solidFill>
                <a:latin typeface="Comic Sans MS" panose="030F0702030302020204" pitchFamily="66" charset="0"/>
              </a:rPr>
              <a:t>Learn where to go for help </a:t>
            </a:r>
            <a:r>
              <a:rPr lang="en-US" sz="2800" dirty="0">
                <a:solidFill>
                  <a:schemeClr val="bg1"/>
                </a:solidFill>
                <a:latin typeface="Comic Sans MS" panose="030F0702030302020204" pitchFamily="66" charset="0"/>
              </a:rPr>
              <a:t>when needed</a:t>
            </a:r>
          </a:p>
          <a:p>
            <a:endParaRPr lang="en-US" sz="2800" dirty="0"/>
          </a:p>
        </p:txBody>
      </p:sp>
      <p:sp>
        <p:nvSpPr>
          <p:cNvPr id="7" name="Slide Number Placeholder 6"/>
          <p:cNvSpPr>
            <a:spLocks noGrp="1"/>
          </p:cNvSpPr>
          <p:nvPr>
            <p:ph type="sldNum" sz="quarter" idx="10"/>
          </p:nvPr>
        </p:nvSpPr>
        <p:spPr/>
        <p:txBody>
          <a:bodyPr/>
          <a:lstStyle/>
          <a:p>
            <a:pPr>
              <a:defRPr/>
            </a:pPr>
            <a:fld id="{A1942945-E266-4840-95E4-A798BB302AD3}" type="slidenum">
              <a:rPr lang="en-US" altLang="en-US" smtClean="0"/>
              <a:pPr>
                <a:defRPr/>
              </a:pPr>
              <a:t>3</a:t>
            </a:fld>
            <a:endParaRPr lang="en-US" altLang="en-US"/>
          </a:p>
        </p:txBody>
      </p:sp>
    </p:spTree>
    <p:custDataLst>
      <p:tags r:id="rId1"/>
    </p:custDataLst>
    <p:extLst>
      <p:ext uri="{BB962C8B-B14F-4D97-AF65-F5344CB8AC3E}">
        <p14:creationId xmlns:p14="http://schemas.microsoft.com/office/powerpoint/2010/main" val="370096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Shipment Inclusions</a:t>
            </a:r>
            <a:endParaRPr lang="en-US" dirty="0"/>
          </a:p>
        </p:txBody>
      </p:sp>
      <p:sp>
        <p:nvSpPr>
          <p:cNvPr id="4" name="Content Placeholder 3"/>
          <p:cNvSpPr>
            <a:spLocks noGrp="1"/>
          </p:cNvSpPr>
          <p:nvPr>
            <p:ph sz="half" idx="1"/>
          </p:nvPr>
        </p:nvSpPr>
        <p:spPr/>
        <p:txBody>
          <a:bodyPr/>
          <a:lstStyle/>
          <a:p>
            <a:pPr marL="0" lvl="0" indent="0">
              <a:buNone/>
            </a:pPr>
            <a:r>
              <a:rPr lang="en-CA" sz="2800" b="1" dirty="0" smtClean="0"/>
              <a:t>Every shipment will include</a:t>
            </a:r>
          </a:p>
          <a:p>
            <a:r>
              <a:rPr lang="en-US" sz="2800" dirty="0"/>
              <a:t>F00862 – </a:t>
            </a:r>
            <a:r>
              <a:rPr lang="en-US" sz="2800" dirty="0" err="1"/>
              <a:t>Filgrastim</a:t>
            </a:r>
            <a:r>
              <a:rPr lang="en-US" sz="2800" dirty="0"/>
              <a:t> Delivery Ticket</a:t>
            </a:r>
          </a:p>
        </p:txBody>
      </p:sp>
      <p:pic>
        <p:nvPicPr>
          <p:cNvPr id="8" name="Content Placeholder 7"/>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rot="5400000">
            <a:off x="6090378" y="1882577"/>
            <a:ext cx="5531379" cy="4148535"/>
          </a:xfrm>
          <a:prstGeom prst="rect">
            <a:avLst/>
          </a:prstGeom>
          <a:ln>
            <a:solidFill>
              <a:schemeClr val="tx1"/>
            </a:solidFill>
          </a:ln>
          <a:effectLst>
            <a:outerShdw blurRad="292100" dist="139700" dir="2700000" algn="tl" rotWithShape="0">
              <a:srgbClr val="333333">
                <a:alpha val="65000"/>
              </a:srgbClr>
            </a:outerShdw>
          </a:effectLst>
        </p:spPr>
      </p:pic>
      <p:sp>
        <p:nvSpPr>
          <p:cNvPr id="3" name="Slide Number Placeholder 2"/>
          <p:cNvSpPr>
            <a:spLocks noGrp="1"/>
          </p:cNvSpPr>
          <p:nvPr>
            <p:ph type="sldNum" sz="quarter" idx="10"/>
          </p:nvPr>
        </p:nvSpPr>
        <p:spPr/>
        <p:txBody>
          <a:bodyPr/>
          <a:lstStyle/>
          <a:p>
            <a:pPr>
              <a:defRPr/>
            </a:pPr>
            <a:fld id="{FDEEF319-1A80-4340-B458-304D43214454}" type="slidenum">
              <a:rPr lang="en-US" altLang="en-US" smtClean="0"/>
              <a:pPr>
                <a:defRPr/>
              </a:pPr>
              <a:t>30</a:t>
            </a:fld>
            <a:endParaRPr lang="en-US" altLang="en-US"/>
          </a:p>
        </p:txBody>
      </p:sp>
    </p:spTree>
    <p:custDataLst>
      <p:tags r:id="rId1"/>
    </p:custDataLst>
    <p:extLst>
      <p:ext uri="{BB962C8B-B14F-4D97-AF65-F5344CB8AC3E}">
        <p14:creationId xmlns:p14="http://schemas.microsoft.com/office/powerpoint/2010/main" val="230237276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Shipment Inclusions</a:t>
            </a:r>
            <a:endParaRPr lang="en-US" dirty="0"/>
          </a:p>
        </p:txBody>
      </p:sp>
      <p:pic>
        <p:nvPicPr>
          <p:cNvPr id="9" name="Content Placeholder 8"/>
          <p:cNvPicPr>
            <a:picLocks noGrp="1" noChangeAspect="1"/>
          </p:cNvPicPr>
          <p:nvPr>
            <p:ph sz="half" idx="1"/>
          </p:nvPr>
        </p:nvPicPr>
        <p:blipFill>
          <a:blip r:embed="rId4" cstate="print">
            <a:extLst>
              <a:ext uri="{28A0092B-C50C-407E-A947-70E740481C1C}">
                <a14:useLocalDpi xmlns:a14="http://schemas.microsoft.com/office/drawing/2010/main" val="0"/>
              </a:ext>
            </a:extLst>
          </a:blip>
          <a:stretch>
            <a:fillRect/>
          </a:stretch>
        </p:blipFill>
        <p:spPr>
          <a:xfrm>
            <a:off x="228600" y="1295400"/>
            <a:ext cx="5729112" cy="4296833"/>
          </a:xfrm>
          <a:prstGeom prst="rect">
            <a:avLst/>
          </a:prstGeom>
          <a:ln>
            <a:solidFill>
              <a:schemeClr val="tx1"/>
            </a:solidFill>
          </a:ln>
          <a:effectLst>
            <a:outerShdw blurRad="292100" dist="139700" dir="2700000" algn="tl" rotWithShape="0">
              <a:srgbClr val="333333">
                <a:alpha val="65000"/>
              </a:srgbClr>
            </a:outerShdw>
          </a:effectLst>
        </p:spPr>
      </p:pic>
      <p:sp>
        <p:nvSpPr>
          <p:cNvPr id="8" name="Content Placeholder 7"/>
          <p:cNvSpPr>
            <a:spLocks noGrp="1"/>
          </p:cNvSpPr>
          <p:nvPr>
            <p:ph sz="half" idx="2"/>
          </p:nvPr>
        </p:nvSpPr>
        <p:spPr/>
        <p:txBody>
          <a:bodyPr/>
          <a:lstStyle/>
          <a:p>
            <a:pPr marL="0" lvl="0" indent="0">
              <a:buNone/>
            </a:pPr>
            <a:r>
              <a:rPr lang="en-CA" sz="2800" b="1" dirty="0" smtClean="0"/>
              <a:t>Every shipment will include</a:t>
            </a:r>
          </a:p>
          <a:p>
            <a:pPr lvl="0"/>
            <a:r>
              <a:rPr lang="en-CA" sz="2800" dirty="0" smtClean="0"/>
              <a:t>Patient </a:t>
            </a:r>
            <a:r>
              <a:rPr lang="en-CA" sz="2800" dirty="0"/>
              <a:t>Receipt </a:t>
            </a:r>
          </a:p>
        </p:txBody>
      </p:sp>
      <p:sp>
        <p:nvSpPr>
          <p:cNvPr id="3" name="Slide Number Placeholder 2"/>
          <p:cNvSpPr>
            <a:spLocks noGrp="1"/>
          </p:cNvSpPr>
          <p:nvPr>
            <p:ph type="sldNum" sz="quarter" idx="10"/>
          </p:nvPr>
        </p:nvSpPr>
        <p:spPr/>
        <p:txBody>
          <a:bodyPr/>
          <a:lstStyle/>
          <a:p>
            <a:pPr>
              <a:defRPr/>
            </a:pPr>
            <a:fld id="{FDEEF319-1A80-4340-B458-304D43214454}" type="slidenum">
              <a:rPr lang="en-US" altLang="en-US" smtClean="0"/>
              <a:pPr>
                <a:defRPr/>
              </a:pPr>
              <a:t>31</a:t>
            </a:fld>
            <a:endParaRPr lang="en-US" altLang="en-US"/>
          </a:p>
        </p:txBody>
      </p:sp>
    </p:spTree>
    <p:custDataLst>
      <p:tags r:id="rId1"/>
    </p:custDataLst>
    <p:extLst>
      <p:ext uri="{BB962C8B-B14F-4D97-AF65-F5344CB8AC3E}">
        <p14:creationId xmlns:p14="http://schemas.microsoft.com/office/powerpoint/2010/main" val="366916799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4270" dirty="0" smtClean="0"/>
              <a:t>Shipment Inclusions</a:t>
            </a:r>
            <a:endParaRPr lang="en-US" sz="4270" dirty="0"/>
          </a:p>
        </p:txBody>
      </p:sp>
      <p:pic>
        <p:nvPicPr>
          <p:cNvPr id="8" name="Content Placeholder 7"/>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6493239" y="365488"/>
            <a:ext cx="4648200" cy="5990863"/>
          </a:xfrm>
          <a:ln>
            <a:solidFill>
              <a:schemeClr val="tx1"/>
            </a:solidFill>
          </a:ln>
        </p:spPr>
      </p:pic>
      <p:sp>
        <p:nvSpPr>
          <p:cNvPr id="5" name="Slide Number Placeholder 4"/>
          <p:cNvSpPr>
            <a:spLocks noGrp="1"/>
          </p:cNvSpPr>
          <p:nvPr>
            <p:ph type="sldNum" sz="quarter" idx="10"/>
          </p:nvPr>
        </p:nvSpPr>
        <p:spPr/>
        <p:txBody>
          <a:bodyPr/>
          <a:lstStyle/>
          <a:p>
            <a:pPr>
              <a:defRPr/>
            </a:pPr>
            <a:fld id="{070E245C-69AC-4BAE-B910-81928CD3C273}" type="slidenum">
              <a:rPr lang="en-US" altLang="en-US" smtClean="0"/>
              <a:pPr>
                <a:defRPr/>
              </a:pPr>
              <a:t>32</a:t>
            </a:fld>
            <a:endParaRPr lang="en-US" altLang="en-US"/>
          </a:p>
        </p:txBody>
      </p:sp>
      <p:sp>
        <p:nvSpPr>
          <p:cNvPr id="7" name="Content Placeholder 6"/>
          <p:cNvSpPr>
            <a:spLocks noGrp="1"/>
          </p:cNvSpPr>
          <p:nvPr>
            <p:ph sz="half" idx="1"/>
          </p:nvPr>
        </p:nvSpPr>
        <p:spPr>
          <a:xfrm>
            <a:off x="609600" y="1600202"/>
            <a:ext cx="5867400" cy="3928033"/>
          </a:xfrm>
        </p:spPr>
        <p:txBody>
          <a:bodyPr/>
          <a:lstStyle/>
          <a:p>
            <a:pPr marL="0" lvl="0" indent="0">
              <a:buNone/>
            </a:pPr>
            <a:r>
              <a:rPr lang="en-CA" sz="2800" b="1" dirty="0"/>
              <a:t>Shipment may include</a:t>
            </a:r>
          </a:p>
          <a:p>
            <a:r>
              <a:rPr lang="en-US" sz="2800" dirty="0" smtClean="0"/>
              <a:t>Medication temperature indicator and instructions</a:t>
            </a:r>
          </a:p>
          <a:p>
            <a:endParaRPr lang="en-US" sz="2800" dirty="0" smtClean="0"/>
          </a:p>
          <a:p>
            <a:r>
              <a:rPr lang="en-US" sz="2800" b="1" dirty="0" smtClean="0">
                <a:solidFill>
                  <a:srgbClr val="F8981D"/>
                </a:solidFill>
              </a:rPr>
              <a:t>State of Georgia ONLY</a:t>
            </a:r>
            <a:endParaRPr lang="en-US" sz="2800" b="1" dirty="0">
              <a:solidFill>
                <a:srgbClr val="F8981D"/>
              </a:solidFill>
            </a:endParaRPr>
          </a:p>
        </p:txBody>
      </p:sp>
    </p:spTree>
    <p:custDataLst>
      <p:tags r:id="rId1"/>
    </p:custDataLst>
    <p:extLst>
      <p:ext uri="{BB962C8B-B14F-4D97-AF65-F5344CB8AC3E}">
        <p14:creationId xmlns:p14="http://schemas.microsoft.com/office/powerpoint/2010/main" val="351515798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63084" y="1751755"/>
            <a:ext cx="10363200" cy="1753445"/>
          </a:xfrm>
        </p:spPr>
        <p:txBody>
          <a:bodyPr/>
          <a:lstStyle/>
          <a:p>
            <a:r>
              <a:rPr lang="en-US" dirty="0"/>
              <a:t>Support resources</a:t>
            </a:r>
          </a:p>
        </p:txBody>
      </p:sp>
      <p:sp>
        <p:nvSpPr>
          <p:cNvPr id="4" name="Slide Number Placeholder 3"/>
          <p:cNvSpPr>
            <a:spLocks noGrp="1"/>
          </p:cNvSpPr>
          <p:nvPr>
            <p:ph type="sldNum" sz="quarter" idx="10"/>
          </p:nvPr>
        </p:nvSpPr>
        <p:spPr/>
        <p:txBody>
          <a:bodyPr/>
          <a:lstStyle/>
          <a:p>
            <a:pPr>
              <a:defRPr/>
            </a:pPr>
            <a:fld id="{3821821E-933A-4A24-A2E1-34597A071853}" type="slidenum">
              <a:rPr lang="en-US" altLang="en-US" smtClean="0"/>
              <a:pPr>
                <a:defRPr/>
              </a:pPr>
              <a:t>33</a:t>
            </a:fld>
            <a:endParaRPr lang="en-US" altLang="en-US"/>
          </a:p>
        </p:txBody>
      </p:sp>
    </p:spTree>
    <p:custDataLst>
      <p:tags r:id="rId1"/>
    </p:custDataLst>
    <p:extLst>
      <p:ext uri="{BB962C8B-B14F-4D97-AF65-F5344CB8AC3E}">
        <p14:creationId xmlns:p14="http://schemas.microsoft.com/office/powerpoint/2010/main" val="100570976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1418167"/>
          </a:xfrm>
        </p:spPr>
        <p:txBody>
          <a:bodyPr/>
          <a:lstStyle/>
          <a:p>
            <a:pPr algn="l"/>
            <a:r>
              <a:rPr lang="en-US" dirty="0"/>
              <a:t>Support Resources</a:t>
            </a:r>
          </a:p>
        </p:txBody>
      </p:sp>
      <p:sp>
        <p:nvSpPr>
          <p:cNvPr id="3" name="Content Placeholder 2"/>
          <p:cNvSpPr>
            <a:spLocks noGrp="1"/>
          </p:cNvSpPr>
          <p:nvPr>
            <p:ph idx="1"/>
          </p:nvPr>
        </p:nvSpPr>
        <p:spPr>
          <a:xfrm>
            <a:off x="454025" y="1219201"/>
            <a:ext cx="10972800" cy="5122944"/>
          </a:xfrm>
        </p:spPr>
        <p:txBody>
          <a:bodyPr/>
          <a:lstStyle/>
          <a:p>
            <a:pPr marL="0" indent="0">
              <a:buNone/>
            </a:pPr>
            <a:r>
              <a:rPr lang="en-US" sz="2800" dirty="0" err="1" smtClean="0"/>
              <a:t>Filgrastim</a:t>
            </a:r>
            <a:r>
              <a:rPr lang="en-US" sz="2800" dirty="0" smtClean="0"/>
              <a:t> </a:t>
            </a:r>
            <a:r>
              <a:rPr lang="en-US" sz="2800" dirty="0"/>
              <a:t>Resource Page - Network Web site</a:t>
            </a:r>
          </a:p>
          <a:p>
            <a:pPr marL="0" indent="0">
              <a:buNone/>
            </a:pPr>
            <a:r>
              <a:rPr lang="en-US" sz="2400" dirty="0">
                <a:hlinkClick r:id="rId4"/>
              </a:rPr>
              <a:t>https://network.bethematchclinical.org/apheresis-and-collection-centers/pbsc-resources/filgrastim-resources/</a:t>
            </a:r>
            <a:endParaRPr lang="en-US" sz="2400" dirty="0"/>
          </a:p>
          <a:p>
            <a:pPr marL="0" indent="0">
              <a:buNone/>
            </a:pPr>
            <a:endParaRPr lang="en-US" sz="2800" dirty="0"/>
          </a:p>
          <a:p>
            <a:endParaRPr lang="en-US" sz="4000" dirty="0"/>
          </a:p>
        </p:txBody>
      </p:sp>
      <p:sp>
        <p:nvSpPr>
          <p:cNvPr id="4" name="Slide Number Placeholder 3"/>
          <p:cNvSpPr>
            <a:spLocks noGrp="1"/>
          </p:cNvSpPr>
          <p:nvPr>
            <p:ph type="sldNum" sz="quarter" idx="10"/>
          </p:nvPr>
        </p:nvSpPr>
        <p:spPr/>
        <p:txBody>
          <a:bodyPr/>
          <a:lstStyle/>
          <a:p>
            <a:pPr>
              <a:defRPr/>
            </a:pPr>
            <a:fld id="{3821821E-933A-4A24-A2E1-34597A071853}" type="slidenum">
              <a:rPr lang="en-US" altLang="en-US" smtClean="0"/>
              <a:pPr>
                <a:defRPr/>
              </a:pPr>
              <a:t>34</a:t>
            </a:fld>
            <a:endParaRPr lang="en-US" altLang="en-US"/>
          </a:p>
        </p:txBody>
      </p:sp>
      <p:pic>
        <p:nvPicPr>
          <p:cNvPr id="4098" name="Picture 2" descr="C:\Users\dpatrick\AppData\Local\Temp\1\SNAGHTML10a6de4.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1200" y="2666456"/>
            <a:ext cx="8229600" cy="3975531"/>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47882249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0"/>
            <a:ext cx="10972800" cy="791633"/>
          </a:xfrm>
        </p:spPr>
        <p:txBody>
          <a:bodyPr/>
          <a:lstStyle/>
          <a:p>
            <a:r>
              <a:rPr lang="en-US" dirty="0"/>
              <a:t>Questions?</a:t>
            </a:r>
          </a:p>
        </p:txBody>
      </p:sp>
      <p:pic>
        <p:nvPicPr>
          <p:cNvPr id="12" name="Content Placeholder 11"/>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62000" y="990600"/>
            <a:ext cx="4394014" cy="4394014"/>
          </a:xfrm>
          <a:prstGeom prst="rect">
            <a:avLst/>
          </a:prstGeom>
          <a:ln>
            <a:noFill/>
          </a:ln>
          <a:effectLst>
            <a:outerShdw blurRad="292100" dist="139700" dir="2700000" algn="tl" rotWithShape="0">
              <a:srgbClr val="333333">
                <a:alpha val="65000"/>
              </a:srgbClr>
            </a:outerShdw>
          </a:effectLst>
        </p:spPr>
      </p:pic>
      <p:sp>
        <p:nvSpPr>
          <p:cNvPr id="5" name="Slide Number Placeholder 4"/>
          <p:cNvSpPr>
            <a:spLocks noGrp="1"/>
          </p:cNvSpPr>
          <p:nvPr>
            <p:ph type="sldNum" sz="quarter" idx="10"/>
          </p:nvPr>
        </p:nvSpPr>
        <p:spPr/>
        <p:txBody>
          <a:bodyPr/>
          <a:lstStyle/>
          <a:p>
            <a:pPr>
              <a:defRPr/>
            </a:pPr>
            <a:fld id="{3821821E-933A-4A24-A2E1-34597A071853}" type="slidenum">
              <a:rPr lang="en-US" altLang="en-US" smtClean="0"/>
              <a:pPr>
                <a:defRPr/>
              </a:pPr>
              <a:t>35</a:t>
            </a:fld>
            <a:endParaRPr lang="en-US" altLang="en-US"/>
          </a:p>
        </p:txBody>
      </p:sp>
      <p:sp>
        <p:nvSpPr>
          <p:cNvPr id="2" name="TextBox 1"/>
          <p:cNvSpPr txBox="1"/>
          <p:nvPr/>
        </p:nvSpPr>
        <p:spPr>
          <a:xfrm>
            <a:off x="6172200" y="1752600"/>
            <a:ext cx="5257800" cy="1846659"/>
          </a:xfrm>
          <a:prstGeom prst="rect">
            <a:avLst/>
          </a:prstGeom>
          <a:noFill/>
        </p:spPr>
        <p:txBody>
          <a:bodyPr wrap="square" rtlCol="0">
            <a:spAutoFit/>
          </a:bodyPr>
          <a:lstStyle/>
          <a:p>
            <a:r>
              <a:rPr lang="en-US" sz="3200" dirty="0"/>
              <a:t>For questions about the new process, please email </a:t>
            </a:r>
            <a:r>
              <a:rPr lang="en-US" sz="3200" dirty="0">
                <a:hlinkClick r:id="rId4"/>
              </a:rPr>
              <a:t>AC-CCLiaison@nmdp.org</a:t>
            </a:r>
            <a:r>
              <a:rPr lang="en-US" sz="3200" dirty="0"/>
              <a:t>.</a:t>
            </a:r>
          </a:p>
          <a:p>
            <a:endParaRPr lang="en-US" dirty="0"/>
          </a:p>
        </p:txBody>
      </p:sp>
    </p:spTree>
    <p:custDataLst>
      <p:tags r:id="rId1"/>
    </p:custDataLst>
    <p:extLst>
      <p:ext uri="{BB962C8B-B14F-4D97-AF65-F5344CB8AC3E}">
        <p14:creationId xmlns:p14="http://schemas.microsoft.com/office/powerpoint/2010/main" val="41020484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295400"/>
            <a:ext cx="12179030" cy="429683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6148" name="Rectangle 2"/>
          <p:cNvSpPr>
            <a:spLocks noGrp="1" noChangeArrowheads="1"/>
          </p:cNvSpPr>
          <p:nvPr>
            <p:ph type="title"/>
          </p:nvPr>
        </p:nvSpPr>
        <p:spPr/>
        <p:txBody>
          <a:bodyPr/>
          <a:lstStyle/>
          <a:p>
            <a:pPr eaLnBrk="1" hangingPunct="1"/>
            <a:r>
              <a:rPr lang="en-US" altLang="en-US" dirty="0"/>
              <a:t>What We’ll Cover</a:t>
            </a:r>
          </a:p>
        </p:txBody>
      </p:sp>
      <p:sp>
        <p:nvSpPr>
          <p:cNvPr id="2" name="Content Placeholder 1"/>
          <p:cNvSpPr>
            <a:spLocks noGrp="1"/>
          </p:cNvSpPr>
          <p:nvPr>
            <p:ph sz="half" idx="1"/>
          </p:nvPr>
        </p:nvSpPr>
        <p:spPr>
          <a:xfrm>
            <a:off x="228600" y="1752600"/>
            <a:ext cx="5384800" cy="3928033"/>
          </a:xfrm>
        </p:spPr>
        <p:txBody>
          <a:bodyPr/>
          <a:lstStyle/>
          <a:p>
            <a:pPr>
              <a:buClr>
                <a:schemeClr val="bg1"/>
              </a:buClr>
            </a:pPr>
            <a:r>
              <a:rPr lang="en-US" altLang="en-US" sz="2800" dirty="0">
                <a:solidFill>
                  <a:schemeClr val="bg1"/>
                </a:solidFill>
                <a:latin typeface="Comic Sans MS" panose="030F0702030302020204" pitchFamily="66" charset="0"/>
              </a:rPr>
              <a:t>Why the Change?</a:t>
            </a:r>
          </a:p>
          <a:p>
            <a:pPr>
              <a:buClr>
                <a:schemeClr val="bg1"/>
              </a:buClr>
            </a:pPr>
            <a:r>
              <a:rPr lang="en-US" altLang="en-US" sz="2800" dirty="0">
                <a:solidFill>
                  <a:schemeClr val="bg1"/>
                </a:solidFill>
                <a:latin typeface="Comic Sans MS" panose="030F0702030302020204" pitchFamily="66" charset="0"/>
              </a:rPr>
              <a:t>About the New Supplier</a:t>
            </a:r>
          </a:p>
          <a:p>
            <a:pPr>
              <a:buClr>
                <a:schemeClr val="bg1"/>
              </a:buClr>
            </a:pPr>
            <a:r>
              <a:rPr lang="en-US" altLang="en-US" sz="2800" dirty="0">
                <a:solidFill>
                  <a:schemeClr val="bg1"/>
                </a:solidFill>
                <a:latin typeface="Comic Sans MS" panose="030F0702030302020204" pitchFamily="66" charset="0"/>
              </a:rPr>
              <a:t>Trial Objectives and Results</a:t>
            </a:r>
          </a:p>
          <a:p>
            <a:pPr>
              <a:buClr>
                <a:schemeClr val="bg1"/>
              </a:buClr>
            </a:pPr>
            <a:r>
              <a:rPr lang="en-US" altLang="en-US" sz="2800" dirty="0">
                <a:solidFill>
                  <a:schemeClr val="bg1"/>
                </a:solidFill>
                <a:latin typeface="Comic Sans MS" panose="030F0702030302020204" pitchFamily="66" charset="0"/>
              </a:rPr>
              <a:t>Supplier Transition Timeline and Details</a:t>
            </a:r>
          </a:p>
        </p:txBody>
      </p:sp>
      <p:sp>
        <p:nvSpPr>
          <p:cNvPr id="3" name="Content Placeholder 2"/>
          <p:cNvSpPr>
            <a:spLocks noGrp="1"/>
          </p:cNvSpPr>
          <p:nvPr>
            <p:ph sz="half" idx="2"/>
          </p:nvPr>
        </p:nvSpPr>
        <p:spPr>
          <a:xfrm>
            <a:off x="5842000" y="1752600"/>
            <a:ext cx="6426200" cy="3429000"/>
          </a:xfrm>
        </p:spPr>
        <p:txBody>
          <a:bodyPr/>
          <a:lstStyle/>
          <a:p>
            <a:pPr>
              <a:buClr>
                <a:schemeClr val="bg1"/>
              </a:buClr>
            </a:pPr>
            <a:r>
              <a:rPr lang="en-US" altLang="en-US" sz="2800" dirty="0">
                <a:solidFill>
                  <a:schemeClr val="bg1"/>
                </a:solidFill>
                <a:latin typeface="Comic Sans MS" panose="030F0702030302020204" pitchFamily="66" charset="0"/>
              </a:rPr>
              <a:t>Form Changes</a:t>
            </a:r>
          </a:p>
          <a:p>
            <a:pPr>
              <a:buClr>
                <a:schemeClr val="bg1"/>
              </a:buClr>
            </a:pPr>
            <a:r>
              <a:rPr lang="en-US" altLang="en-US" sz="2800" dirty="0">
                <a:solidFill>
                  <a:schemeClr val="bg1"/>
                </a:solidFill>
                <a:latin typeface="Comic Sans MS" panose="030F0702030302020204" pitchFamily="66" charset="0"/>
              </a:rPr>
              <a:t>Order and Fulfillment Process</a:t>
            </a:r>
          </a:p>
          <a:p>
            <a:pPr>
              <a:buClr>
                <a:schemeClr val="bg1"/>
              </a:buClr>
            </a:pPr>
            <a:r>
              <a:rPr lang="en-US" altLang="en-US" sz="2800" dirty="0">
                <a:solidFill>
                  <a:schemeClr val="bg1"/>
                </a:solidFill>
                <a:latin typeface="Comic Sans MS" panose="030F0702030302020204" pitchFamily="66" charset="0"/>
              </a:rPr>
              <a:t>Support Information &amp; Resources</a:t>
            </a:r>
          </a:p>
          <a:p>
            <a:endParaRPr lang="en-US" sz="2800" dirty="0"/>
          </a:p>
        </p:txBody>
      </p:sp>
      <p:sp>
        <p:nvSpPr>
          <p:cNvPr id="6147" name="Slide Number Placehold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2800">
                <a:solidFill>
                  <a:schemeClr val="tx1"/>
                </a:solidFill>
                <a:latin typeface="Verdana" panose="020B0604030504040204" pitchFamily="34" charset="0"/>
              </a:defRPr>
            </a:lvl1pPr>
            <a:lvl2pPr marL="742950" indent="-285750">
              <a:spcBef>
                <a:spcPct val="20000"/>
              </a:spcBef>
              <a:buClr>
                <a:schemeClr val="hlink"/>
              </a:buClr>
              <a:buChar char="–"/>
              <a:defRPr sz="2400">
                <a:solidFill>
                  <a:schemeClr val="tx1"/>
                </a:solidFill>
                <a:latin typeface="Verdana" panose="020B0604030504040204" pitchFamily="34" charset="0"/>
              </a:defRPr>
            </a:lvl2pPr>
            <a:lvl3pPr marL="1143000" indent="-228600">
              <a:spcBef>
                <a:spcPct val="20000"/>
              </a:spcBef>
              <a:buClr>
                <a:schemeClr val="hlink"/>
              </a:buClr>
              <a:buChar char="•"/>
              <a:defRPr sz="2000">
                <a:solidFill>
                  <a:schemeClr val="tx1"/>
                </a:solidFill>
                <a:latin typeface="Verdana" panose="020B0604030504040204" pitchFamily="34" charset="0"/>
              </a:defRPr>
            </a:lvl3pPr>
            <a:lvl4pPr marL="1600200" indent="-228600">
              <a:spcBef>
                <a:spcPct val="20000"/>
              </a:spcBef>
              <a:buClr>
                <a:schemeClr val="hlink"/>
              </a:buClr>
              <a:buChar char="–"/>
              <a:defRPr sz="2000">
                <a:solidFill>
                  <a:schemeClr val="tx1"/>
                </a:solidFill>
                <a:latin typeface="Verdana" panose="020B0604030504040204" pitchFamily="34" charset="0"/>
              </a:defRPr>
            </a:lvl4pPr>
            <a:lvl5pPr marL="2057400" indent="-228600">
              <a:spcBef>
                <a:spcPct val="20000"/>
              </a:spcBef>
              <a:buClr>
                <a:schemeClr val="hlink"/>
              </a:buClr>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Verdana" panose="020B0604030504040204" pitchFamily="34" charset="0"/>
              </a:defRPr>
            </a:lvl9pPr>
          </a:lstStyle>
          <a:p>
            <a:pPr>
              <a:spcBef>
                <a:spcPct val="0"/>
              </a:spcBef>
              <a:buClrTx/>
              <a:buFontTx/>
              <a:buNone/>
            </a:pPr>
            <a:fld id="{849E633F-F784-4068-9581-F92321361B9D}" type="slidenum">
              <a:rPr lang="en-US" altLang="en-US" sz="1200"/>
              <a:pPr>
                <a:spcBef>
                  <a:spcPct val="0"/>
                </a:spcBef>
                <a:buClrTx/>
                <a:buFontTx/>
                <a:buNone/>
              </a:pPr>
              <a:t>4</a:t>
            </a:fld>
            <a:endParaRPr lang="en-US" altLang="en-US" sz="1200"/>
          </a:p>
        </p:txBody>
      </p:sp>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Why the Change?</a:t>
            </a:r>
            <a:endParaRPr lang="en-US" dirty="0"/>
          </a:p>
        </p:txBody>
      </p:sp>
      <p:sp>
        <p:nvSpPr>
          <p:cNvPr id="4" name="Content Placeholder 3"/>
          <p:cNvSpPr>
            <a:spLocks noGrp="1"/>
          </p:cNvSpPr>
          <p:nvPr>
            <p:ph idx="1"/>
          </p:nvPr>
        </p:nvSpPr>
        <p:spPr/>
        <p:txBody>
          <a:bodyPr/>
          <a:lstStyle/>
          <a:p>
            <a:r>
              <a:rPr lang="en-US" altLang="en-US" sz="3600" dirty="0" smtClean="0"/>
              <a:t>Due </a:t>
            </a:r>
            <a:r>
              <a:rPr lang="en-US" altLang="en-US" sz="3600" dirty="0"/>
              <a:t>diligence </a:t>
            </a:r>
            <a:r>
              <a:rPr lang="en-US" altLang="en-US" sz="3600" dirty="0" smtClean="0"/>
              <a:t>paid </a:t>
            </a:r>
            <a:r>
              <a:rPr lang="en-US" altLang="en-US" sz="3600" dirty="0"/>
              <a:t>to vendor selection  </a:t>
            </a:r>
          </a:p>
          <a:p>
            <a:r>
              <a:rPr lang="en-US" altLang="en-US" sz="3600" dirty="0"/>
              <a:t>Walgreens </a:t>
            </a:r>
            <a:r>
              <a:rPr lang="en-US" altLang="en-US" sz="3600" dirty="0" smtClean="0"/>
              <a:t>was selected </a:t>
            </a:r>
            <a:r>
              <a:rPr lang="en-US" altLang="en-US" sz="3600" dirty="0"/>
              <a:t>for the following reasons:</a:t>
            </a:r>
          </a:p>
          <a:p>
            <a:pPr lvl="1"/>
            <a:r>
              <a:rPr lang="en-US" altLang="en-US" sz="3200" dirty="0" err="1" smtClean="0"/>
              <a:t>filgrastim</a:t>
            </a:r>
            <a:r>
              <a:rPr lang="en-US" altLang="en-US" sz="3200" dirty="0" smtClean="0"/>
              <a:t> pricing</a:t>
            </a:r>
          </a:p>
          <a:p>
            <a:pPr lvl="1"/>
            <a:r>
              <a:rPr lang="en-US" altLang="en-US" sz="3200" dirty="0" smtClean="0"/>
              <a:t>Improved distribution</a:t>
            </a:r>
          </a:p>
          <a:p>
            <a:pPr lvl="1"/>
            <a:r>
              <a:rPr lang="en-US" altLang="en-US" sz="3200" dirty="0" smtClean="0"/>
              <a:t>Experience</a:t>
            </a:r>
            <a:endParaRPr lang="en-US" altLang="en-US" sz="3200" dirty="0"/>
          </a:p>
          <a:p>
            <a:endParaRPr lang="en-US" sz="5400"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34200" y="3242395"/>
            <a:ext cx="4038600" cy="2548805"/>
          </a:xfrm>
          <a:prstGeom prst="rect">
            <a:avLst/>
          </a:prstGeom>
          <a:ln>
            <a:noFill/>
          </a:ln>
          <a:effectLst>
            <a:outerShdw blurRad="190500" algn="tl" rotWithShape="0">
              <a:srgbClr val="000000">
                <a:alpha val="70000"/>
              </a:srgbClr>
            </a:outerShdw>
          </a:effectLst>
        </p:spPr>
      </p:pic>
      <p:sp>
        <p:nvSpPr>
          <p:cNvPr id="2" name="Slide Number Placeholder 1"/>
          <p:cNvSpPr>
            <a:spLocks noGrp="1"/>
          </p:cNvSpPr>
          <p:nvPr>
            <p:ph type="sldNum" sz="quarter" idx="10"/>
          </p:nvPr>
        </p:nvSpPr>
        <p:spPr/>
        <p:txBody>
          <a:bodyPr/>
          <a:lstStyle/>
          <a:p>
            <a:pPr>
              <a:defRPr/>
            </a:pPr>
            <a:fld id="{3821821E-933A-4A24-A2E1-34597A071853}" type="slidenum">
              <a:rPr lang="en-US" altLang="en-US" smtClean="0"/>
              <a:pPr>
                <a:defRPr/>
              </a:pPr>
              <a:t>5</a:t>
            </a:fld>
            <a:endParaRPr lang="en-US" altLang="en-US"/>
          </a:p>
        </p:txBody>
      </p:sp>
    </p:spTree>
    <p:custDataLst>
      <p:tags r:id="rId1"/>
    </p:custDataLst>
    <p:extLst>
      <p:ext uri="{BB962C8B-B14F-4D97-AF65-F5344CB8AC3E}">
        <p14:creationId xmlns:p14="http://schemas.microsoft.com/office/powerpoint/2010/main" val="16614021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5167"/>
            <a:ext cx="11201400" cy="1143000"/>
          </a:xfrm>
        </p:spPr>
        <p:txBody>
          <a:bodyPr/>
          <a:lstStyle/>
          <a:p>
            <a:r>
              <a:rPr lang="en-US" dirty="0" smtClean="0"/>
              <a:t>About Walgreens Specialty Pharmacy (WSP)</a:t>
            </a:r>
            <a:endParaRPr lang="en-US" dirty="0"/>
          </a:p>
        </p:txBody>
      </p:sp>
      <p:sp>
        <p:nvSpPr>
          <p:cNvPr id="3" name="Content Placeholder 2"/>
          <p:cNvSpPr>
            <a:spLocks noGrp="1"/>
          </p:cNvSpPr>
          <p:nvPr>
            <p:ph sz="half" idx="1"/>
          </p:nvPr>
        </p:nvSpPr>
        <p:spPr>
          <a:xfrm>
            <a:off x="910848" y="1329600"/>
            <a:ext cx="5625741" cy="4385233"/>
          </a:xfrm>
          <a:noFill/>
        </p:spPr>
        <p:txBody>
          <a:bodyPr/>
          <a:lstStyle/>
          <a:p>
            <a:pPr marL="342900" indent="-342900">
              <a:lnSpc>
                <a:spcPct val="150000"/>
              </a:lnSpc>
            </a:pPr>
            <a:r>
              <a:rPr lang="en-US" sz="2000" dirty="0" smtClean="0"/>
              <a:t>Pittsburgh serves </a:t>
            </a:r>
            <a:r>
              <a:rPr lang="en-US" sz="2000" dirty="0"/>
              <a:t>as the primary </a:t>
            </a:r>
            <a:r>
              <a:rPr lang="en-US" sz="2000" dirty="0" smtClean="0"/>
              <a:t>ship-from location for NMDP</a:t>
            </a:r>
            <a:endParaRPr lang="en-US" sz="2000" dirty="0"/>
          </a:p>
          <a:p>
            <a:pPr marL="342900" indent="-342900">
              <a:lnSpc>
                <a:spcPct val="150000"/>
              </a:lnSpc>
            </a:pPr>
            <a:r>
              <a:rPr lang="en-US" sz="2000" dirty="0"/>
              <a:t>Full team of dedicated pharmacists</a:t>
            </a:r>
            <a:br>
              <a:rPr lang="en-US" sz="2000" dirty="0"/>
            </a:br>
            <a:r>
              <a:rPr lang="en-US" sz="2000" dirty="0"/>
              <a:t>and patient care coordinators </a:t>
            </a:r>
          </a:p>
          <a:p>
            <a:pPr marL="342900" indent="-342900">
              <a:lnSpc>
                <a:spcPct val="150000"/>
              </a:lnSpc>
            </a:pPr>
            <a:r>
              <a:rPr lang="en-US" sz="2000" dirty="0"/>
              <a:t>Dedicated communication channels via phone, </a:t>
            </a:r>
            <a:r>
              <a:rPr lang="en-US" sz="2000" dirty="0" smtClean="0"/>
              <a:t>fax, </a:t>
            </a:r>
            <a:r>
              <a:rPr lang="en-US" sz="2000" dirty="0"/>
              <a:t>or email</a:t>
            </a:r>
          </a:p>
          <a:p>
            <a:pPr marL="342900" indent="-342900">
              <a:lnSpc>
                <a:spcPct val="150000"/>
              </a:lnSpc>
            </a:pPr>
            <a:r>
              <a:rPr lang="en-US" sz="2000" dirty="0"/>
              <a:t>Donor specific dosing and </a:t>
            </a:r>
            <a:r>
              <a:rPr lang="en-US" sz="2000" dirty="0" smtClean="0"/>
              <a:t>supplies</a:t>
            </a:r>
          </a:p>
          <a:p>
            <a:pPr marL="342900" indent="-342900">
              <a:lnSpc>
                <a:spcPct val="150000"/>
              </a:lnSpc>
            </a:pPr>
            <a:r>
              <a:rPr lang="en-US" sz="2000" dirty="0" smtClean="0"/>
              <a:t>A large and diverse network to rely upon for managing contingencies</a:t>
            </a:r>
            <a:endParaRPr lang="en-US" sz="2000" dirty="0"/>
          </a:p>
          <a:p>
            <a:pPr marL="342900" indent="-342900"/>
            <a:endParaRPr lang="en-US" sz="2400" dirty="0"/>
          </a:p>
        </p:txBody>
      </p:sp>
      <p:pic>
        <p:nvPicPr>
          <p:cNvPr id="10" name="Picture 5" descr="ACHC%2520color%2520Accredited%2520Logo">
            <a:hlinkClick r:id="rId4"/>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9281983" y="5073627"/>
            <a:ext cx="805541" cy="1152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 name="Group 13"/>
          <p:cNvGrpSpPr/>
          <p:nvPr/>
        </p:nvGrpSpPr>
        <p:grpSpPr>
          <a:xfrm>
            <a:off x="6324600" y="1117120"/>
            <a:ext cx="5135956" cy="3619186"/>
            <a:chOff x="3812828" y="936198"/>
            <a:chExt cx="5758774" cy="4185906"/>
          </a:xfrm>
        </p:grpSpPr>
        <p:pic>
          <p:nvPicPr>
            <p:cNvPr id="8" name="Picture 2"/>
            <p:cNvPicPr>
              <a:picLocks noChangeAspect="1" noChangeArrowheads="1"/>
            </p:cNvPicPr>
            <p:nvPr/>
          </p:nvPicPr>
          <p:blipFill>
            <a:blip r:embed="rId6" cstate="email">
              <a:extLst>
                <a:ext uri="{28A0092B-C50C-407E-A947-70E740481C1C}">
                  <a14:useLocalDpi xmlns:a14="http://schemas.microsoft.com/office/drawing/2010/main"/>
                </a:ext>
              </a:extLst>
            </a:blip>
            <a:stretch>
              <a:fillRect/>
            </a:stretch>
          </p:blipFill>
          <p:spPr bwMode="auto">
            <a:xfrm>
              <a:off x="3812828" y="936198"/>
              <a:ext cx="5758774" cy="4116991"/>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9" name="Group 8"/>
            <p:cNvGrpSpPr/>
            <p:nvPr/>
          </p:nvGrpSpPr>
          <p:grpSpPr>
            <a:xfrm>
              <a:off x="4700325" y="1886956"/>
              <a:ext cx="4407675" cy="3235148"/>
              <a:chOff x="4700325" y="1886956"/>
              <a:chExt cx="4407675" cy="3235148"/>
            </a:xfrm>
          </p:grpSpPr>
          <p:sp>
            <p:nvSpPr>
              <p:cNvPr id="11" name="Oval 10"/>
              <p:cNvSpPr>
                <a:spLocks noChangeArrowheads="1"/>
              </p:cNvSpPr>
              <p:nvPr/>
            </p:nvSpPr>
            <p:spPr bwMode="auto">
              <a:xfrm>
                <a:off x="4963854" y="2118620"/>
                <a:ext cx="153988" cy="138113"/>
              </a:xfrm>
              <a:prstGeom prst="ellipse">
                <a:avLst/>
              </a:prstGeom>
              <a:solidFill>
                <a:schemeClr val="accent3"/>
              </a:solidFill>
              <a:ln w="9525">
                <a:noFill/>
                <a:round/>
                <a:headEnd/>
                <a:tailEnd/>
              </a:ln>
              <a:effectLst/>
            </p:spPr>
            <p:txBody>
              <a:bodyPr wrap="none" anchor="ctr"/>
              <a:lstStyle/>
              <a:p>
                <a:endParaRPr lang="en-US" sz="2400" dirty="0">
                  <a:solidFill>
                    <a:srgbClr val="000000"/>
                  </a:solidFill>
                  <a:latin typeface="Times" pitchFamily="18" charset="0"/>
                </a:endParaRPr>
              </a:p>
            </p:txBody>
          </p:sp>
          <p:sp>
            <p:nvSpPr>
              <p:cNvPr id="12" name="Oval 10"/>
              <p:cNvSpPr>
                <a:spLocks noChangeArrowheads="1"/>
              </p:cNvSpPr>
              <p:nvPr/>
            </p:nvSpPr>
            <p:spPr bwMode="auto">
              <a:xfrm>
                <a:off x="8167858" y="2502990"/>
                <a:ext cx="153988" cy="138113"/>
              </a:xfrm>
              <a:prstGeom prst="ellipse">
                <a:avLst/>
              </a:prstGeom>
              <a:solidFill>
                <a:schemeClr val="accent3"/>
              </a:solidFill>
              <a:ln w="9525">
                <a:noFill/>
                <a:round/>
                <a:headEnd/>
                <a:tailEnd/>
              </a:ln>
              <a:effectLst/>
            </p:spPr>
            <p:txBody>
              <a:bodyPr wrap="none" anchor="ctr"/>
              <a:lstStyle/>
              <a:p>
                <a:endParaRPr lang="en-US" sz="2400" dirty="0">
                  <a:solidFill>
                    <a:srgbClr val="000000"/>
                  </a:solidFill>
                  <a:latin typeface="Times" pitchFamily="18" charset="0"/>
                </a:endParaRPr>
              </a:p>
            </p:txBody>
          </p:sp>
          <p:sp>
            <p:nvSpPr>
              <p:cNvPr id="13" name="Oval 12"/>
              <p:cNvSpPr>
                <a:spLocks noChangeArrowheads="1"/>
              </p:cNvSpPr>
              <p:nvPr/>
            </p:nvSpPr>
            <p:spPr bwMode="auto">
              <a:xfrm>
                <a:off x="6822452" y="3790532"/>
                <a:ext cx="153988" cy="138113"/>
              </a:xfrm>
              <a:prstGeom prst="ellipse">
                <a:avLst/>
              </a:prstGeom>
              <a:solidFill>
                <a:schemeClr val="accent3"/>
              </a:solidFill>
              <a:ln w="9525">
                <a:noFill/>
                <a:round/>
                <a:headEnd/>
                <a:tailEnd/>
              </a:ln>
              <a:effectLst/>
            </p:spPr>
            <p:txBody>
              <a:bodyPr wrap="none" anchor="ctr"/>
              <a:lstStyle/>
              <a:p>
                <a:endParaRPr lang="en-US" sz="2400" dirty="0">
                  <a:solidFill>
                    <a:srgbClr val="000000"/>
                  </a:solidFill>
                  <a:latin typeface="Times" pitchFamily="18" charset="0"/>
                </a:endParaRPr>
              </a:p>
            </p:txBody>
          </p:sp>
          <p:sp>
            <p:nvSpPr>
              <p:cNvPr id="15" name="Oval 10"/>
              <p:cNvSpPr>
                <a:spLocks noChangeArrowheads="1"/>
              </p:cNvSpPr>
              <p:nvPr/>
            </p:nvSpPr>
            <p:spPr bwMode="auto">
              <a:xfrm>
                <a:off x="7720977" y="2360996"/>
                <a:ext cx="153988" cy="138113"/>
              </a:xfrm>
              <a:prstGeom prst="ellipse">
                <a:avLst/>
              </a:prstGeom>
              <a:solidFill>
                <a:schemeClr val="accent3"/>
              </a:solidFill>
              <a:ln w="9525">
                <a:noFill/>
                <a:round/>
                <a:headEnd/>
                <a:tailEnd/>
              </a:ln>
              <a:effectLst/>
            </p:spPr>
            <p:txBody>
              <a:bodyPr wrap="none" anchor="ctr"/>
              <a:lstStyle/>
              <a:p>
                <a:endParaRPr lang="en-US" sz="2400" dirty="0">
                  <a:solidFill>
                    <a:srgbClr val="000000"/>
                  </a:solidFill>
                  <a:latin typeface="Times" pitchFamily="18" charset="0"/>
                </a:endParaRPr>
              </a:p>
            </p:txBody>
          </p:sp>
          <p:sp>
            <p:nvSpPr>
              <p:cNvPr id="16" name="Text Box 16"/>
              <p:cNvSpPr txBox="1">
                <a:spLocks noChangeArrowheads="1"/>
              </p:cNvSpPr>
              <p:nvPr/>
            </p:nvSpPr>
            <p:spPr bwMode="auto">
              <a:xfrm>
                <a:off x="7484818" y="2187675"/>
                <a:ext cx="667193" cy="2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Arial" charset="0"/>
                  <a:buNone/>
                </a:pPr>
                <a:r>
                  <a:rPr lang="en-US" sz="1000" dirty="0">
                    <a:solidFill>
                      <a:srgbClr val="58595B"/>
                    </a:solidFill>
                    <a:latin typeface="Arial"/>
                    <a:ea typeface="ＭＳ Ｐゴシック" charset="-128"/>
                    <a:cs typeface="Arial"/>
                  </a:rPr>
                  <a:t>Canton</a:t>
                </a:r>
              </a:p>
            </p:txBody>
          </p:sp>
          <p:sp>
            <p:nvSpPr>
              <p:cNvPr id="17" name="Text Box 16"/>
              <p:cNvSpPr txBox="1">
                <a:spLocks noChangeArrowheads="1"/>
              </p:cNvSpPr>
              <p:nvPr/>
            </p:nvSpPr>
            <p:spPr bwMode="auto">
              <a:xfrm>
                <a:off x="8034302" y="2306941"/>
                <a:ext cx="850526" cy="2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Arial" charset="0"/>
                  <a:buNone/>
                </a:pPr>
                <a:r>
                  <a:rPr lang="en-US" sz="1000" dirty="0">
                    <a:solidFill>
                      <a:srgbClr val="58595B"/>
                    </a:solidFill>
                    <a:latin typeface="Arial"/>
                    <a:ea typeface="ＭＳ Ｐゴシック" charset="-128"/>
                    <a:cs typeface="Arial"/>
                  </a:rPr>
                  <a:t>Pittsburgh</a:t>
                </a:r>
              </a:p>
            </p:txBody>
          </p:sp>
          <p:sp>
            <p:nvSpPr>
              <p:cNvPr id="18" name="Text Box 16"/>
              <p:cNvSpPr txBox="1">
                <a:spLocks noChangeArrowheads="1"/>
              </p:cNvSpPr>
              <p:nvPr/>
            </p:nvSpPr>
            <p:spPr bwMode="auto">
              <a:xfrm>
                <a:off x="6609155" y="3575516"/>
                <a:ext cx="598892" cy="2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Arial" charset="0"/>
                  <a:buNone/>
                </a:pPr>
                <a:r>
                  <a:rPr lang="en-US" sz="1000" dirty="0">
                    <a:solidFill>
                      <a:srgbClr val="58595B"/>
                    </a:solidFill>
                    <a:latin typeface="Arial"/>
                    <a:ea typeface="ＭＳ Ｐゴシック" charset="-128"/>
                    <a:cs typeface="Arial"/>
                  </a:rPr>
                  <a:t>Frisco</a:t>
                </a:r>
              </a:p>
            </p:txBody>
          </p:sp>
          <p:sp>
            <p:nvSpPr>
              <p:cNvPr id="19" name="Text Box 16"/>
              <p:cNvSpPr txBox="1">
                <a:spLocks noChangeArrowheads="1"/>
              </p:cNvSpPr>
              <p:nvPr/>
            </p:nvSpPr>
            <p:spPr bwMode="auto">
              <a:xfrm>
                <a:off x="7741622" y="3959844"/>
                <a:ext cx="1366378" cy="46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Arial" charset="0"/>
                  <a:buNone/>
                </a:pPr>
                <a:r>
                  <a:rPr lang="en-US" sz="1000" dirty="0">
                    <a:solidFill>
                      <a:srgbClr val="58595B"/>
                    </a:solidFill>
                    <a:latin typeface="Arial"/>
                    <a:ea typeface="ＭＳ Ｐゴシック" charset="-128"/>
                    <a:cs typeface="Arial"/>
                  </a:rPr>
                  <a:t>Specialty Support </a:t>
                </a:r>
                <a:br>
                  <a:rPr lang="en-US" sz="1000" dirty="0">
                    <a:solidFill>
                      <a:srgbClr val="58595B"/>
                    </a:solidFill>
                    <a:latin typeface="Arial"/>
                    <a:ea typeface="ＭＳ Ｐゴシック" charset="-128"/>
                    <a:cs typeface="Arial"/>
                  </a:rPr>
                </a:br>
                <a:r>
                  <a:rPr lang="en-US" sz="1000" dirty="0">
                    <a:solidFill>
                      <a:srgbClr val="58595B"/>
                    </a:solidFill>
                    <a:latin typeface="Arial"/>
                    <a:ea typeface="ＭＳ Ｐゴシック" charset="-128"/>
                    <a:cs typeface="Arial"/>
                  </a:rPr>
                  <a:t>Center</a:t>
                </a:r>
              </a:p>
            </p:txBody>
          </p:sp>
          <p:sp>
            <p:nvSpPr>
              <p:cNvPr id="24" name="Text Box 16"/>
              <p:cNvSpPr txBox="1">
                <a:spLocks noChangeArrowheads="1"/>
              </p:cNvSpPr>
              <p:nvPr/>
            </p:nvSpPr>
            <p:spPr bwMode="auto">
              <a:xfrm>
                <a:off x="4700325" y="1886956"/>
                <a:ext cx="739088" cy="2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Arial" charset="0"/>
                  <a:buNone/>
                </a:pPr>
                <a:r>
                  <a:rPr lang="en-US" sz="1000" dirty="0">
                    <a:solidFill>
                      <a:srgbClr val="58595B"/>
                    </a:solidFill>
                    <a:latin typeface="Arial"/>
                    <a:ea typeface="ＭＳ Ｐゴシック" charset="-128"/>
                    <a:cs typeface="Arial"/>
                  </a:rPr>
                  <a:t>Portland</a:t>
                </a:r>
              </a:p>
            </p:txBody>
          </p:sp>
          <p:sp>
            <p:nvSpPr>
              <p:cNvPr id="5" name="5-Point Star 4"/>
              <p:cNvSpPr/>
              <p:nvPr/>
            </p:nvSpPr>
            <p:spPr bwMode="auto">
              <a:xfrm>
                <a:off x="8229600" y="3733800"/>
                <a:ext cx="228600" cy="228600"/>
              </a:xfrm>
              <a:prstGeom prst="star5">
                <a:avLst/>
              </a:prstGeom>
              <a:solidFill>
                <a:schemeClr val="accent1"/>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endParaRPr lang="en-US" dirty="0" smtClean="0">
                  <a:solidFill>
                    <a:srgbClr val="000000"/>
                  </a:solidFill>
                </a:endParaRPr>
              </a:p>
            </p:txBody>
          </p:sp>
          <p:sp>
            <p:nvSpPr>
              <p:cNvPr id="21" name="Oval 20"/>
              <p:cNvSpPr>
                <a:spLocks noChangeArrowheads="1"/>
              </p:cNvSpPr>
              <p:nvPr/>
            </p:nvSpPr>
            <p:spPr bwMode="auto">
              <a:xfrm>
                <a:off x="6974852" y="3824287"/>
                <a:ext cx="153988" cy="138113"/>
              </a:xfrm>
              <a:prstGeom prst="ellipse">
                <a:avLst/>
              </a:prstGeom>
              <a:solidFill>
                <a:schemeClr val="accent3"/>
              </a:solidFill>
              <a:ln w="9525">
                <a:noFill/>
                <a:round/>
                <a:headEnd/>
                <a:tailEnd/>
              </a:ln>
              <a:effectLst/>
            </p:spPr>
            <p:txBody>
              <a:bodyPr wrap="none" anchor="ctr"/>
              <a:lstStyle/>
              <a:p>
                <a:endParaRPr lang="en-US" sz="2400" dirty="0">
                  <a:solidFill>
                    <a:srgbClr val="000000"/>
                  </a:solidFill>
                  <a:latin typeface="Times" pitchFamily="18" charset="0"/>
                </a:endParaRPr>
              </a:p>
            </p:txBody>
          </p:sp>
          <p:sp>
            <p:nvSpPr>
              <p:cNvPr id="6" name="TextBox 5"/>
              <p:cNvSpPr txBox="1"/>
              <p:nvPr/>
            </p:nvSpPr>
            <p:spPr>
              <a:xfrm>
                <a:off x="5273667" y="4623745"/>
                <a:ext cx="3810000" cy="498359"/>
              </a:xfrm>
              <a:prstGeom prst="rect">
                <a:avLst/>
              </a:prstGeom>
              <a:noFill/>
            </p:spPr>
            <p:txBody>
              <a:bodyPr wrap="square" rtlCol="0">
                <a:spAutoFit/>
              </a:bodyPr>
              <a:lstStyle/>
              <a:p>
                <a:r>
                  <a:rPr lang="en-US" sz="1100" dirty="0">
                    <a:solidFill>
                      <a:srgbClr val="000000"/>
                    </a:solidFill>
                  </a:rPr>
                  <a:t>*Centralized Cystic Fibrosis Services (CFS) in Frisco</a:t>
                </a:r>
              </a:p>
            </p:txBody>
          </p:sp>
          <p:sp>
            <p:nvSpPr>
              <p:cNvPr id="22" name="Text Box 16"/>
              <p:cNvSpPr txBox="1">
                <a:spLocks noChangeArrowheads="1"/>
              </p:cNvSpPr>
              <p:nvPr/>
            </p:nvSpPr>
            <p:spPr bwMode="auto">
              <a:xfrm>
                <a:off x="6937425" y="3886200"/>
                <a:ext cx="550362" cy="2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Arial" charset="0"/>
                  <a:buNone/>
                </a:pPr>
                <a:r>
                  <a:rPr lang="en-US" sz="1000" dirty="0">
                    <a:solidFill>
                      <a:srgbClr val="58595B"/>
                    </a:solidFill>
                    <a:latin typeface="Arial"/>
                    <a:ea typeface="ＭＳ Ｐゴシック" charset="-128"/>
                    <a:cs typeface="Arial"/>
                  </a:rPr>
                  <a:t>CFS*</a:t>
                </a:r>
              </a:p>
            </p:txBody>
          </p:sp>
        </p:grpSp>
      </p:grpSp>
      <p:pic>
        <p:nvPicPr>
          <p:cNvPr id="7" name="Picture 6"/>
          <p:cNvPicPr>
            <a:picLocks noChangeAspect="1"/>
          </p:cNvPicPr>
          <p:nvPr/>
        </p:nvPicPr>
        <p:blipFill rotWithShape="1">
          <a:blip r:embed="rId7" cstate="print">
            <a:extLst>
              <a:ext uri="{28A0092B-C50C-407E-A947-70E740481C1C}">
                <a14:useLocalDpi xmlns:a14="http://schemas.microsoft.com/office/drawing/2010/main" val="0"/>
              </a:ext>
            </a:extLst>
          </a:blip>
          <a:srcRect b="7127"/>
          <a:stretch/>
        </p:blipFill>
        <p:spPr>
          <a:xfrm>
            <a:off x="7892395" y="5019621"/>
            <a:ext cx="926106" cy="1228779"/>
          </a:xfrm>
          <a:prstGeom prst="rect">
            <a:avLst/>
          </a:prstGeom>
        </p:spPr>
      </p:pic>
      <p:sp>
        <p:nvSpPr>
          <p:cNvPr id="20" name="Oval 19"/>
          <p:cNvSpPr/>
          <p:nvPr/>
        </p:nvSpPr>
        <p:spPr>
          <a:xfrm>
            <a:off x="10119759" y="2199162"/>
            <a:ext cx="669554" cy="544038"/>
          </a:xfrm>
          <a:prstGeom prst="ellipse">
            <a:avLst/>
          </a:prstGeom>
          <a:noFill/>
          <a:ln w="1905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Slide Number Placeholder 22"/>
          <p:cNvSpPr>
            <a:spLocks noGrp="1"/>
          </p:cNvSpPr>
          <p:nvPr>
            <p:ph type="sldNum" sz="quarter" idx="10"/>
          </p:nvPr>
        </p:nvSpPr>
        <p:spPr/>
        <p:txBody>
          <a:bodyPr/>
          <a:lstStyle/>
          <a:p>
            <a:pPr>
              <a:defRPr/>
            </a:pPr>
            <a:fld id="{070E245C-69AC-4BAE-B910-81928CD3C273}" type="slidenum">
              <a:rPr lang="en-US" altLang="en-US" smtClean="0"/>
              <a:pPr>
                <a:defRPr/>
              </a:pPr>
              <a:t>6</a:t>
            </a:fld>
            <a:endParaRPr lang="en-US" altLang="en-US"/>
          </a:p>
        </p:txBody>
      </p:sp>
    </p:spTree>
    <p:custDataLst>
      <p:tags r:id="rId1"/>
    </p:custDataLst>
    <p:extLst>
      <p:ext uri="{BB962C8B-B14F-4D97-AF65-F5344CB8AC3E}">
        <p14:creationId xmlns:p14="http://schemas.microsoft.com/office/powerpoint/2010/main" val="3402332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About Walgreens Specialty </a:t>
            </a:r>
            <a:r>
              <a:rPr lang="en-US" sz="4000" dirty="0"/>
              <a:t>Pharmacy (WSP)</a:t>
            </a:r>
          </a:p>
        </p:txBody>
      </p:sp>
      <p:sp>
        <p:nvSpPr>
          <p:cNvPr id="5" name="Content Placeholder 4"/>
          <p:cNvSpPr>
            <a:spLocks noGrp="1"/>
          </p:cNvSpPr>
          <p:nvPr>
            <p:ph sz="half" idx="2"/>
          </p:nvPr>
        </p:nvSpPr>
        <p:spPr/>
        <p:txBody>
          <a:bodyPr/>
          <a:lstStyle/>
          <a:p>
            <a:pPr marL="342900" indent="-342900">
              <a:lnSpc>
                <a:spcPct val="150000"/>
              </a:lnSpc>
            </a:pPr>
            <a:r>
              <a:rPr lang="en-US" sz="2400" dirty="0"/>
              <a:t>Professional packaging </a:t>
            </a:r>
          </a:p>
          <a:p>
            <a:pPr marL="342900" indent="-342900">
              <a:lnSpc>
                <a:spcPct val="150000"/>
              </a:lnSpc>
            </a:pPr>
            <a:r>
              <a:rPr lang="en-US" sz="2400" dirty="0" smtClean="0"/>
              <a:t>Overnight </a:t>
            </a:r>
            <a:r>
              <a:rPr lang="en-US" sz="2400" dirty="0"/>
              <a:t>shipping capabilities</a:t>
            </a:r>
          </a:p>
          <a:p>
            <a:pPr marL="342900" indent="-342900">
              <a:lnSpc>
                <a:spcPct val="150000"/>
              </a:lnSpc>
            </a:pPr>
            <a:r>
              <a:rPr lang="en-US" sz="2400" dirty="0" smtClean="0"/>
              <a:t>Emergency </a:t>
            </a:r>
            <a:r>
              <a:rPr lang="en-US" sz="2400" dirty="0"/>
              <a:t>and disaster recovery solutions available </a:t>
            </a:r>
            <a:r>
              <a:rPr lang="en-US" sz="2400" dirty="0" smtClean="0"/>
              <a:t>with the potential for local pharmacy assistance</a:t>
            </a:r>
            <a:endParaRPr lang="en-US" sz="2400" dirty="0"/>
          </a:p>
        </p:txBody>
      </p:sp>
      <p:sp>
        <p:nvSpPr>
          <p:cNvPr id="4" name="Slide Number Placeholder 3"/>
          <p:cNvSpPr>
            <a:spLocks noGrp="1"/>
          </p:cNvSpPr>
          <p:nvPr>
            <p:ph type="sldNum" sz="quarter" idx="10"/>
          </p:nvPr>
        </p:nvSpPr>
        <p:spPr/>
        <p:txBody>
          <a:bodyPr/>
          <a:lstStyle/>
          <a:p>
            <a:pPr>
              <a:defRPr/>
            </a:pPr>
            <a:fld id="{3821821E-933A-4A24-A2E1-34597A071853}" type="slidenum">
              <a:rPr lang="en-US" altLang="en-US" smtClean="0"/>
              <a:pPr>
                <a:defRPr/>
              </a:pPr>
              <a:t>7</a:t>
            </a:fld>
            <a:endParaRPr lang="en-US" altLang="en-US"/>
          </a:p>
        </p:txBody>
      </p:sp>
      <p:pic>
        <p:nvPicPr>
          <p:cNvPr id="7" name="Content Placeholder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1828800" y="1430618"/>
            <a:ext cx="3200400" cy="426719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custDataLst>
      <p:tags r:id="rId1"/>
    </p:custDataLst>
    <p:extLst>
      <p:ext uri="{BB962C8B-B14F-4D97-AF65-F5344CB8AC3E}">
        <p14:creationId xmlns:p14="http://schemas.microsoft.com/office/powerpoint/2010/main" val="14129082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WSP Trial Period – 1/6/16 through 2/1/16</a:t>
            </a:r>
            <a:endParaRPr lang="en-US" dirty="0"/>
          </a:p>
        </p:txBody>
      </p:sp>
      <p:sp>
        <p:nvSpPr>
          <p:cNvPr id="5" name="Slide Number Placeholder 4"/>
          <p:cNvSpPr>
            <a:spLocks noGrp="1"/>
          </p:cNvSpPr>
          <p:nvPr>
            <p:ph type="sldNum" sz="quarter" idx="10"/>
          </p:nvPr>
        </p:nvSpPr>
        <p:spPr/>
        <p:txBody>
          <a:bodyPr/>
          <a:lstStyle/>
          <a:p>
            <a:pPr>
              <a:defRPr/>
            </a:pPr>
            <a:fld id="{070E245C-69AC-4BAE-B910-81928CD3C273}" type="slidenum">
              <a:rPr lang="en-US" altLang="en-US" smtClean="0"/>
              <a:pPr>
                <a:defRPr/>
              </a:pPr>
              <a:t>8</a:t>
            </a:fld>
            <a:endParaRPr lang="en-US" altLang="en-US"/>
          </a:p>
        </p:txBody>
      </p:sp>
      <p:sp>
        <p:nvSpPr>
          <p:cNvPr id="4" name="Content Placeholder 3"/>
          <p:cNvSpPr>
            <a:spLocks noGrp="1"/>
          </p:cNvSpPr>
          <p:nvPr>
            <p:ph idx="1"/>
          </p:nvPr>
        </p:nvSpPr>
        <p:spPr>
          <a:xfrm>
            <a:off x="589547" y="1430199"/>
            <a:ext cx="10972800" cy="4437201"/>
          </a:xfrm>
        </p:spPr>
        <p:txBody>
          <a:bodyPr/>
          <a:lstStyle/>
          <a:p>
            <a:r>
              <a:rPr lang="en-US" sz="3600" dirty="0"/>
              <a:t>2 “mock” shipments to verify delivery</a:t>
            </a:r>
          </a:p>
          <a:p>
            <a:r>
              <a:rPr lang="en-US" sz="3600" dirty="0"/>
              <a:t>19 total live donor orders:</a:t>
            </a:r>
          </a:p>
          <a:p>
            <a:pPr lvl="1"/>
            <a:r>
              <a:rPr lang="en-US" sz="3200" dirty="0"/>
              <a:t>Shipped to four different geographic regions/time zones</a:t>
            </a:r>
          </a:p>
          <a:p>
            <a:pPr lvl="1"/>
            <a:r>
              <a:rPr lang="en-US" sz="3200" dirty="0"/>
              <a:t>Sent multiple shipments per order to ACs, </a:t>
            </a:r>
            <a:r>
              <a:rPr lang="en-US" sz="3200" dirty="0" smtClean="0"/>
              <a:t>donor residences, clinical </a:t>
            </a:r>
            <a:r>
              <a:rPr lang="en-US" sz="3200" dirty="0"/>
              <a:t>s</a:t>
            </a:r>
            <a:r>
              <a:rPr lang="en-US" sz="3200" dirty="0" smtClean="0"/>
              <a:t>ites</a:t>
            </a:r>
            <a:endParaRPr lang="en-US" sz="3200" dirty="0"/>
          </a:p>
          <a:p>
            <a:pPr lvl="1"/>
            <a:r>
              <a:rPr lang="en-US" sz="3200" dirty="0"/>
              <a:t>Tracked all orders and deliveries</a:t>
            </a:r>
          </a:p>
          <a:p>
            <a:endParaRPr lang="en-US" dirty="0"/>
          </a:p>
        </p:txBody>
      </p:sp>
    </p:spTree>
    <p:custDataLst>
      <p:tags r:id="rId1"/>
    </p:custDataLst>
    <p:extLst>
      <p:ext uri="{BB962C8B-B14F-4D97-AF65-F5344CB8AC3E}">
        <p14:creationId xmlns:p14="http://schemas.microsoft.com/office/powerpoint/2010/main" val="1036526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WSP Trial Outcomes...</a:t>
            </a:r>
            <a:endParaRPr lang="en-US" dirty="0"/>
          </a:p>
        </p:txBody>
      </p:sp>
      <p:sp>
        <p:nvSpPr>
          <p:cNvPr id="5" name="Text Placeholder 4"/>
          <p:cNvSpPr>
            <a:spLocks noGrp="1"/>
          </p:cNvSpPr>
          <p:nvPr>
            <p:ph type="body" idx="1"/>
          </p:nvPr>
        </p:nvSpPr>
        <p:spPr>
          <a:xfrm>
            <a:off x="814917" y="914400"/>
            <a:ext cx="10363200" cy="2174876"/>
          </a:xfrm>
        </p:spPr>
        <p:txBody>
          <a:bodyPr/>
          <a:lstStyle/>
          <a:p>
            <a:pPr marL="342900" lvl="1" indent="-342900">
              <a:buFontTx/>
              <a:buChar char="•"/>
            </a:pPr>
            <a:r>
              <a:rPr lang="en-US" sz="2800" b="0" dirty="0"/>
              <a:t>Excellent communication</a:t>
            </a:r>
          </a:p>
          <a:p>
            <a:pPr marL="342900" lvl="1" indent="-342900">
              <a:buFontTx/>
              <a:buChar char="•"/>
            </a:pPr>
            <a:r>
              <a:rPr lang="en-US" sz="2800" b="0" dirty="0"/>
              <a:t>All shipments received at correct destination in good condition</a:t>
            </a:r>
          </a:p>
          <a:p>
            <a:endParaRPr lang="en-US" dirty="0"/>
          </a:p>
        </p:txBody>
      </p:sp>
      <p:sp>
        <p:nvSpPr>
          <p:cNvPr id="3" name="Content Placeholder 2"/>
          <p:cNvSpPr>
            <a:spLocks noGrp="1"/>
          </p:cNvSpPr>
          <p:nvPr>
            <p:ph sz="half" idx="2"/>
          </p:nvPr>
        </p:nvSpPr>
        <p:spPr>
          <a:xfrm>
            <a:off x="814917" y="2524000"/>
            <a:ext cx="6652683" cy="3343400"/>
          </a:xfrm>
        </p:spPr>
        <p:txBody>
          <a:bodyPr/>
          <a:lstStyle/>
          <a:p>
            <a:pPr marL="342900" lvl="1" indent="-342900">
              <a:buFontTx/>
              <a:buChar char="•"/>
            </a:pPr>
            <a:r>
              <a:rPr lang="en-US" sz="2800" dirty="0" smtClean="0"/>
              <a:t>Changes </a:t>
            </a:r>
            <a:r>
              <a:rPr lang="en-US" sz="2800" dirty="0"/>
              <a:t>to </a:t>
            </a:r>
            <a:r>
              <a:rPr lang="en-US" sz="2800" dirty="0" smtClean="0"/>
              <a:t>documents and forms </a:t>
            </a:r>
            <a:r>
              <a:rPr lang="en-US" sz="2800" dirty="0"/>
              <a:t>per </a:t>
            </a:r>
            <a:r>
              <a:rPr lang="en-US" sz="2800" dirty="0" smtClean="0"/>
              <a:t>feedback received</a:t>
            </a:r>
          </a:p>
          <a:p>
            <a:pPr marL="342900" lvl="1" indent="-342900">
              <a:buFontTx/>
              <a:buChar char="•"/>
            </a:pPr>
            <a:r>
              <a:rPr lang="en-US" sz="2800" dirty="0" smtClean="0"/>
              <a:t>Successfully met NMDP success </a:t>
            </a:r>
            <a:r>
              <a:rPr lang="en-US" sz="2800" dirty="0"/>
              <a:t>c</a:t>
            </a:r>
            <a:r>
              <a:rPr lang="en-US" sz="2800" dirty="0" smtClean="0"/>
              <a:t>riteria developed for the trial</a:t>
            </a:r>
          </a:p>
          <a:p>
            <a:pPr marL="0" lvl="1" indent="0">
              <a:buNone/>
            </a:pPr>
            <a:endParaRPr lang="en-US" sz="2800" dirty="0">
              <a:solidFill>
                <a:srgbClr val="C00000"/>
              </a:solidFill>
            </a:endParaRPr>
          </a:p>
        </p:txBody>
      </p:sp>
      <p:pic>
        <p:nvPicPr>
          <p:cNvPr id="11" name="Content Placeholder 10"/>
          <p:cNvPicPr>
            <a:picLocks noGrp="1" noChangeAspect="1"/>
          </p:cNvPicPr>
          <p:nvPr>
            <p:ph sz="quarter" idx="4"/>
          </p:nvPr>
        </p:nvPicPr>
        <p:blipFill>
          <a:blip r:embed="rId4">
            <a:extLst>
              <a:ext uri="{28A0092B-C50C-407E-A947-70E740481C1C}">
                <a14:useLocalDpi xmlns:a14="http://schemas.microsoft.com/office/drawing/2010/main" val="0"/>
              </a:ext>
            </a:extLst>
          </a:blip>
          <a:stretch>
            <a:fillRect/>
          </a:stretch>
        </p:blipFill>
        <p:spPr>
          <a:xfrm>
            <a:off x="6858000" y="2454442"/>
            <a:ext cx="5508002" cy="4403558"/>
          </a:xfrm>
        </p:spPr>
      </p:pic>
      <p:sp>
        <p:nvSpPr>
          <p:cNvPr id="4" name="Slide Number Placeholder 3"/>
          <p:cNvSpPr>
            <a:spLocks noGrp="1"/>
          </p:cNvSpPr>
          <p:nvPr>
            <p:ph type="sldNum" sz="quarter" idx="10"/>
          </p:nvPr>
        </p:nvSpPr>
        <p:spPr/>
        <p:txBody>
          <a:bodyPr/>
          <a:lstStyle/>
          <a:p>
            <a:pPr>
              <a:defRPr/>
            </a:pPr>
            <a:fld id="{3821821E-933A-4A24-A2E1-34597A071853}" type="slidenum">
              <a:rPr lang="en-US" altLang="en-US" smtClean="0"/>
              <a:pPr>
                <a:defRPr/>
              </a:pPr>
              <a:t>9</a:t>
            </a:fld>
            <a:endParaRPr lang="en-US" altLang="en-US"/>
          </a:p>
        </p:txBody>
      </p:sp>
    </p:spTree>
    <p:custDataLst>
      <p:tags r:id="rId1"/>
    </p:custDataLst>
    <p:extLst>
      <p:ext uri="{BB962C8B-B14F-4D97-AF65-F5344CB8AC3E}">
        <p14:creationId xmlns:p14="http://schemas.microsoft.com/office/powerpoint/2010/main" val="219003046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COUNT" val="35"/>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2015_DualBrand_BeTheMatch_PowerPointTemplate">
  <a:themeElements>
    <a:clrScheme name="Be The Match Theme (Final)">
      <a:dk1>
        <a:sysClr val="windowText" lastClr="000000"/>
      </a:dk1>
      <a:lt1>
        <a:sysClr val="window" lastClr="FFFFFF"/>
      </a:lt1>
      <a:dk2>
        <a:srgbClr val="0079C1"/>
      </a:dk2>
      <a:lt2>
        <a:srgbClr val="FFFFFF"/>
      </a:lt2>
      <a:accent1>
        <a:srgbClr val="BDCC2A"/>
      </a:accent1>
      <a:accent2>
        <a:srgbClr val="0079C1"/>
      </a:accent2>
      <a:accent3>
        <a:srgbClr val="009CA7"/>
      </a:accent3>
      <a:accent4>
        <a:srgbClr val="F8981D"/>
      </a:accent4>
      <a:accent5>
        <a:srgbClr val="95358C"/>
      </a:accent5>
      <a:accent6>
        <a:srgbClr val="EEB211"/>
      </a:accent6>
      <a:hlink>
        <a:srgbClr val="0000FF"/>
      </a:hlink>
      <a:folHlink>
        <a:srgbClr val="87DAD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9870</TotalTime>
  <Words>2905</Words>
  <Application>Microsoft Office PowerPoint</Application>
  <PresentationFormat>Widescreen</PresentationFormat>
  <Paragraphs>336</Paragraphs>
  <Slides>35</Slides>
  <Notes>33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35</vt:i4>
      </vt:variant>
    </vt:vector>
  </HeadingPairs>
  <TitlesOfParts>
    <vt:vector size="42" baseType="lpstr">
      <vt:lpstr>ＭＳ Ｐゴシック</vt:lpstr>
      <vt:lpstr>ＭＳ Ｐゴシック</vt:lpstr>
      <vt:lpstr>Arial</vt:lpstr>
      <vt:lpstr>Comic Sans MS</vt:lpstr>
      <vt:lpstr>Times</vt:lpstr>
      <vt:lpstr>Verdana</vt:lpstr>
      <vt:lpstr>2015_DualBrand_BeTheMatch_PowerPointTemplate</vt:lpstr>
      <vt:lpstr>AC Training for Filgrastim Supplier Change</vt:lpstr>
      <vt:lpstr>Purpose</vt:lpstr>
      <vt:lpstr>In this training you will…</vt:lpstr>
      <vt:lpstr>What We’ll Cover</vt:lpstr>
      <vt:lpstr>Why the Change?</vt:lpstr>
      <vt:lpstr>About Walgreens Specialty Pharmacy (WSP)</vt:lpstr>
      <vt:lpstr>About Walgreens Specialty Pharmacy (WSP)</vt:lpstr>
      <vt:lpstr>WSP Trial Period – 1/6/16 through 2/1/16</vt:lpstr>
      <vt:lpstr>WSP Trial Outcomes...</vt:lpstr>
      <vt:lpstr>Supplier Transition Timeline</vt:lpstr>
      <vt:lpstr>Supplier Transition Details</vt:lpstr>
      <vt:lpstr>Listing of Changes</vt:lpstr>
      <vt:lpstr>Form changes</vt:lpstr>
      <vt:lpstr>Form Ownership</vt:lpstr>
      <vt:lpstr>Forms Current and New</vt:lpstr>
      <vt:lpstr>Summary of the Most Notable Changes</vt:lpstr>
      <vt:lpstr>Neupogen®  (filgrastim) Order Form</vt:lpstr>
      <vt:lpstr>Neupogen®  (filgrastim) Order Form</vt:lpstr>
      <vt:lpstr>Neupogen® (filgrastim)  Shipping Information</vt:lpstr>
      <vt:lpstr>Epinephrine Auto-injector Order Form</vt:lpstr>
      <vt:lpstr>Filgrastim  Delivery Ticket</vt:lpstr>
      <vt:lpstr>Filgrastim  Delivery Ticket</vt:lpstr>
      <vt:lpstr>Filgrastim  Delivery Ticket</vt:lpstr>
      <vt:lpstr>WSP Shipment inclusions</vt:lpstr>
      <vt:lpstr>Shipment Inclusions Summary</vt:lpstr>
      <vt:lpstr>Shipment Inclusions</vt:lpstr>
      <vt:lpstr>Shipment Inclusions</vt:lpstr>
      <vt:lpstr>Shipment Inclusions</vt:lpstr>
      <vt:lpstr>Shipment Inclusions</vt:lpstr>
      <vt:lpstr>Shipment Inclusions</vt:lpstr>
      <vt:lpstr>Shipment Inclusions</vt:lpstr>
      <vt:lpstr>Shipment Inclusions</vt:lpstr>
      <vt:lpstr>Support resources</vt:lpstr>
      <vt:lpstr>Support Resources</vt:lpstr>
      <vt:lpstr>Questions?</vt:lpstr>
    </vt:vector>
  </TitlesOfParts>
  <Company>NMDP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Verdana 36 pt normal</dc:title>
  <dc:creator>Katie Rian</dc:creator>
  <cp:lastModifiedBy>Tammy Miller</cp:lastModifiedBy>
  <cp:revision>473</cp:revision>
  <dcterms:created xsi:type="dcterms:W3CDTF">2009-07-21T19:55:28Z</dcterms:created>
  <dcterms:modified xsi:type="dcterms:W3CDTF">2016-05-10T16:07:42Z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0C9F3CDB-6C61-4138-B2CF-CD9DC6A972AC</vt:lpwstr>
  </property>
  <property fmtid="{D5CDD505-2E9C-101B-9397-08002B2CF9AE}" pid="3" name="ArticulatePath">
    <vt:lpwstr>Trial Training</vt:lpwstr>
  </property>
</Properties>
</file>